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3"/>
    <p:sldId id="258" r:id="rId4"/>
    <p:sldId id="259" r:id="rId5"/>
    <p:sldId id="287" r:id="rId6"/>
    <p:sldId id="276" r:id="rId7"/>
    <p:sldId id="277" r:id="rId8"/>
    <p:sldId id="261" r:id="rId9"/>
    <p:sldId id="283" r:id="rId10"/>
    <p:sldId id="286" r:id="rId11"/>
    <p:sldId id="284" r:id="rId12"/>
    <p:sldId id="285" r:id="rId14"/>
    <p:sldId id="278" r:id="rId15"/>
    <p:sldId id="288" r:id="rId16"/>
    <p:sldId id="264" r:id="rId17"/>
    <p:sldId id="279" r:id="rId18"/>
    <p:sldId id="280" r:id="rId19"/>
    <p:sldId id="292" r:id="rId20"/>
    <p:sldId id="293" r:id="rId21"/>
    <p:sldId id="294" r:id="rId22"/>
    <p:sldId id="300" r:id="rId23"/>
    <p:sldId id="301" r:id="rId24"/>
    <p:sldId id="302" r:id="rId25"/>
    <p:sldId id="268" r:id="rId26"/>
    <p:sldId id="273" r:id="rId27"/>
    <p:sldId id="295" r:id="rId28"/>
    <p:sldId id="296" r:id="rId29"/>
    <p:sldId id="306" r:id="rId30"/>
    <p:sldId id="304" r:id="rId3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1" y="819670"/>
            <a:ext cx="1322585" cy="18726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48144" y="2875171"/>
            <a:ext cx="10737274" cy="1412230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4400" b="0"/>
            </a:lvl1pPr>
          </a:lstStyle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48144" y="4287401"/>
            <a:ext cx="10737274" cy="5588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>
                <a:solidFill>
                  <a:srgbClr val="767171"/>
                </a:solidFill>
              </a:defRPr>
            </a:lvl1pPr>
            <a:lvl2pPr marL="346075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>
                <a:solidFill>
                  <a:srgbClr val="767171"/>
                </a:solidFill>
              </a:defRPr>
            </a:lvl2pPr>
            <a:lvl3pPr marL="346075" indent="339725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>
                <a:solidFill>
                  <a:srgbClr val="767171"/>
                </a:solidFill>
              </a:defRPr>
            </a:lvl3pPr>
            <a:lvl4pPr marL="346075" indent="682625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>
                <a:solidFill>
                  <a:srgbClr val="767171"/>
                </a:solidFill>
              </a:defRPr>
            </a:lvl4pPr>
            <a:lvl5pPr marL="346075" indent="1025525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000">
                <a:solidFill>
                  <a:srgbClr val="76717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Google Shape;18;p2"/>
          <p:cNvSpPr/>
          <p:nvPr/>
        </p:nvSpPr>
        <p:spPr>
          <a:xfrm>
            <a:off x="0" y="5771355"/>
            <a:ext cx="12192000" cy="1124745"/>
          </a:xfrm>
          <a:prstGeom prst="rect">
            <a:avLst/>
          </a:prstGeom>
          <a:solidFill>
            <a:srgbClr val="EE4D2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90000"/>
              </a:lnSpc>
              <a:defRPr sz="2400"/>
            </a:pP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3_Sub Titles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21;p3"/>
          <p:cNvSpPr/>
          <p:nvPr/>
        </p:nvSpPr>
        <p:spPr>
          <a:xfrm>
            <a:off x="739410" y="651219"/>
            <a:ext cx="11196284" cy="1"/>
          </a:xfrm>
          <a:prstGeom prst="line">
            <a:avLst/>
          </a:prstGeom>
          <a:ln w="50800">
            <a:solidFill>
              <a:srgbClr val="EE4D2D"/>
            </a:solidFill>
          </a:ln>
        </p:spPr>
        <p:txBody>
          <a:bodyPr lIns="45719" rIns="45719"/>
          <a:lstStyle/>
          <a:p/>
        </p:txBody>
      </p:sp>
      <p:sp>
        <p:nvSpPr>
          <p:cNvPr id="3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36600" y="76200"/>
            <a:ext cx="10744493" cy="58057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36600" y="1432100"/>
            <a:ext cx="6237403" cy="805575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733425" y="982562"/>
            <a:ext cx="5057775" cy="439739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  <a:defRPr b="1">
                <a:solidFill>
                  <a:srgbClr val="EE4D2D"/>
                </a:solidFill>
              </a:defRPr>
            </a:pP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33425" y="2455546"/>
            <a:ext cx="5057775" cy="439738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  <a:defRPr b="1">
                <a:solidFill>
                  <a:srgbClr val="EE4D2D"/>
                </a:solidFill>
              </a:defRPr>
            </a:pP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733423" y="4055471"/>
            <a:ext cx="5057776" cy="439738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  <a:defRPr b="1">
                <a:solidFill>
                  <a:srgbClr val="EE4D2D"/>
                </a:solidFill>
              </a:defRPr>
            </a:pP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40" name="shopee-logo-en.png" descr="shopee-logo-en.png"/>
          <p:cNvPicPr>
            <a:picLocks noChangeAspect="1"/>
          </p:cNvPicPr>
          <p:nvPr/>
        </p:nvPicPr>
        <p:blipFill>
          <a:blip r:embed="rId2"/>
          <a:srcRect r="71131"/>
          <a:stretch>
            <a:fillRect/>
          </a:stretch>
        </p:blipFill>
        <p:spPr>
          <a:xfrm>
            <a:off x="207873" y="202579"/>
            <a:ext cx="450504" cy="49416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4_Multipl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36600" y="3715961"/>
            <a:ext cx="5181600" cy="2285453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 marL="1333500" indent="-304800">
              <a:defRPr sz="1600"/>
            </a:lvl4pPr>
            <a:lvl5pPr marL="1678940" indent="-307340"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0" name="Google Shape;21;p3"/>
          <p:cNvSpPr/>
          <p:nvPr/>
        </p:nvSpPr>
        <p:spPr>
          <a:xfrm>
            <a:off x="739410" y="651219"/>
            <a:ext cx="11196284" cy="1"/>
          </a:xfrm>
          <a:prstGeom prst="line">
            <a:avLst/>
          </a:prstGeom>
          <a:ln w="50800">
            <a:solidFill>
              <a:srgbClr val="EE4D2D"/>
            </a:solidFill>
          </a:ln>
        </p:spPr>
        <p:txBody>
          <a:bodyPr lIns="45719" rIns="45719"/>
          <a:lstStyle/>
          <a:p/>
        </p:txBody>
      </p:sp>
      <p:pic>
        <p:nvPicPr>
          <p:cNvPr id="51" name="shopee-logo-en.png" descr="shopee-logo-en.png"/>
          <p:cNvPicPr>
            <a:picLocks noChangeAspect="1"/>
          </p:cNvPicPr>
          <p:nvPr/>
        </p:nvPicPr>
        <p:blipFill>
          <a:blip r:embed="rId2"/>
          <a:srcRect r="71131"/>
          <a:stretch>
            <a:fillRect/>
          </a:stretch>
        </p:blipFill>
        <p:spPr>
          <a:xfrm>
            <a:off x="207873" y="202579"/>
            <a:ext cx="450504" cy="49416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5_Comparison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68405" y="1318660"/>
            <a:ext cx="4310604" cy="47983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000" b="1">
                <a:solidFill>
                  <a:srgbClr val="EE4D2D"/>
                </a:solidFill>
              </a:defRPr>
            </a:lvl1pPr>
            <a:lvl2pPr marL="0" indent="457200">
              <a:buClrTx/>
              <a:buSzTx/>
              <a:buNone/>
              <a:defRPr sz="2000" b="1">
                <a:solidFill>
                  <a:srgbClr val="EE4D2D"/>
                </a:solidFill>
              </a:defRPr>
            </a:lvl2pPr>
            <a:lvl3pPr marL="0" indent="914400">
              <a:buClrTx/>
              <a:buSzTx/>
              <a:buNone/>
              <a:defRPr sz="2000" b="1">
                <a:solidFill>
                  <a:srgbClr val="EE4D2D"/>
                </a:solidFill>
              </a:defRPr>
            </a:lvl3pPr>
            <a:lvl4pPr marL="0" indent="1371600">
              <a:buClrTx/>
              <a:buSzTx/>
              <a:buNone/>
              <a:defRPr sz="2000" b="1">
                <a:solidFill>
                  <a:srgbClr val="EE4D2D"/>
                </a:solidFill>
              </a:defRPr>
            </a:lvl4pPr>
            <a:lvl5pPr marL="0" indent="1828800">
              <a:buClrTx/>
              <a:buSzTx/>
              <a:buNone/>
              <a:defRPr sz="2000" b="1">
                <a:solidFill>
                  <a:srgbClr val="EE4D2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631341" y="1318660"/>
            <a:ext cx="4331834" cy="47983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000" b="1">
                <a:solidFill>
                  <a:srgbClr val="EE4D2D"/>
                </a:solidFill>
              </a:defRPr>
            </a:pPr>
          </a:p>
        </p:txBody>
      </p:sp>
      <p:sp>
        <p:nvSpPr>
          <p:cNvPr id="6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36600" y="76200"/>
            <a:ext cx="10744493" cy="58057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62" name="Google Shape;21;p3"/>
          <p:cNvSpPr/>
          <p:nvPr/>
        </p:nvSpPr>
        <p:spPr>
          <a:xfrm>
            <a:off x="739410" y="651219"/>
            <a:ext cx="11196284" cy="1"/>
          </a:xfrm>
          <a:prstGeom prst="line">
            <a:avLst/>
          </a:prstGeom>
          <a:ln w="50800">
            <a:solidFill>
              <a:srgbClr val="EE4D2D"/>
            </a:solidFill>
          </a:ln>
        </p:spPr>
        <p:txBody>
          <a:bodyPr lIns="45719" rIns="45719"/>
          <a:lstStyle/>
          <a:p/>
        </p:txBody>
      </p:sp>
      <p:pic>
        <p:nvPicPr>
          <p:cNvPr id="63" name="shopee-logo-en.png" descr="shopee-logo-en.png"/>
          <p:cNvPicPr>
            <a:picLocks noChangeAspect="1"/>
          </p:cNvPicPr>
          <p:nvPr/>
        </p:nvPicPr>
        <p:blipFill>
          <a:blip r:embed="rId2"/>
          <a:srcRect r="71131"/>
          <a:stretch>
            <a:fillRect/>
          </a:stretch>
        </p:blipFill>
        <p:spPr>
          <a:xfrm>
            <a:off x="207873" y="202579"/>
            <a:ext cx="450504" cy="49416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6_Comparison(Numb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36600" y="76200"/>
            <a:ext cx="10744493" cy="58057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631340" y="2319684"/>
            <a:ext cx="4331834" cy="3484983"/>
          </a:xfrm>
          <a:prstGeom prst="rect">
            <a:avLst/>
          </a:prstGeom>
        </p:spPr>
        <p:txBody>
          <a:bodyPr/>
          <a:lstStyle>
            <a:lvl1pPr marL="347980" indent="-347980">
              <a:buAutoNum type="arabicPeriod"/>
              <a:defRPr sz="1100"/>
            </a:lvl1pPr>
            <a:lvl2pPr marL="0" indent="346075">
              <a:buSzTx/>
              <a:buNone/>
              <a:defRPr sz="1100"/>
            </a:lvl2pPr>
            <a:lvl3pPr marL="0" indent="685800">
              <a:buSzTx/>
              <a:buNone/>
              <a:defRPr sz="1100"/>
            </a:lvl3pPr>
            <a:lvl4pPr marL="0" indent="1028700">
              <a:buSzTx/>
              <a:buNone/>
              <a:defRPr sz="1100"/>
            </a:lvl4pPr>
            <a:lvl5pPr marL="0" indent="1371600"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68405" y="1318660"/>
            <a:ext cx="4310604" cy="47983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000" b="1">
                <a:solidFill>
                  <a:srgbClr val="EE4D2D"/>
                </a:solidFill>
              </a:defRPr>
            </a:pPr>
          </a:p>
        </p:txBody>
      </p:sp>
      <p:sp>
        <p:nvSpPr>
          <p:cNvPr id="74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631341" y="1318660"/>
            <a:ext cx="4331834" cy="47983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000" b="1">
                <a:solidFill>
                  <a:srgbClr val="EE4D2D"/>
                </a:solidFill>
              </a:defRPr>
            </a:pPr>
          </a:p>
        </p:txBody>
      </p:sp>
      <p:sp>
        <p:nvSpPr>
          <p:cNvPr id="75" name="Google Shape;21;p3"/>
          <p:cNvSpPr/>
          <p:nvPr/>
        </p:nvSpPr>
        <p:spPr>
          <a:xfrm>
            <a:off x="739410" y="651219"/>
            <a:ext cx="11196284" cy="1"/>
          </a:xfrm>
          <a:prstGeom prst="line">
            <a:avLst/>
          </a:prstGeom>
          <a:ln w="50800">
            <a:solidFill>
              <a:srgbClr val="EE4D2D"/>
            </a:solidFill>
          </a:ln>
        </p:spPr>
        <p:txBody>
          <a:bodyPr lIns="45719" rIns="45719"/>
          <a:lstStyle/>
          <a:p/>
        </p:txBody>
      </p:sp>
      <p:pic>
        <p:nvPicPr>
          <p:cNvPr id="76" name="shopee-logo-en.png" descr="shopee-logo-en.png"/>
          <p:cNvPicPr>
            <a:picLocks noChangeAspect="1"/>
          </p:cNvPicPr>
          <p:nvPr/>
        </p:nvPicPr>
        <p:blipFill>
          <a:blip r:embed="rId2"/>
          <a:srcRect r="71131"/>
          <a:stretch>
            <a:fillRect/>
          </a:stretch>
        </p:blipFill>
        <p:spPr>
          <a:xfrm>
            <a:off x="207873" y="202579"/>
            <a:ext cx="450504" cy="49416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2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736600" y="63500"/>
            <a:ext cx="10744493" cy="580578"/>
          </a:xfrm>
          <a:prstGeom prst="rect">
            <a:avLst/>
          </a:prstGeom>
          <a:ln w="12700">
            <a:miter lim="400000"/>
          </a:ln>
        </p:spPr>
        <p:txBody>
          <a:bodyPr lIns="68574" tIns="68574" rIns="68574" bIns="68574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736600" y="1314622"/>
            <a:ext cx="10744493" cy="435133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1216" y="6406785"/>
            <a:ext cx="273656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Google Shape;21;p3"/>
          <p:cNvSpPr/>
          <p:nvPr/>
        </p:nvSpPr>
        <p:spPr>
          <a:xfrm>
            <a:off x="739410" y="651219"/>
            <a:ext cx="11196284" cy="1"/>
          </a:xfrm>
          <a:prstGeom prst="line">
            <a:avLst/>
          </a:prstGeom>
          <a:ln w="50800">
            <a:solidFill>
              <a:srgbClr val="EE4D2D"/>
            </a:solidFill>
          </a:ln>
        </p:spPr>
        <p:txBody>
          <a:bodyPr lIns="45719" rIns="45719"/>
          <a:lstStyle/>
          <a:p/>
        </p:txBody>
      </p:sp>
      <p:pic>
        <p:nvPicPr>
          <p:cNvPr id="6" name="shopee-logo-en.png" descr="shopee-logo-en.png"/>
          <p:cNvPicPr>
            <a:picLocks noChangeAspect="1"/>
          </p:cNvPicPr>
          <p:nvPr/>
        </p:nvPicPr>
        <p:blipFill>
          <a:blip r:embed="rId7"/>
          <a:srcRect r="71131"/>
          <a:stretch>
            <a:fillRect/>
          </a:stretch>
        </p:blipFill>
        <p:spPr>
          <a:xfrm>
            <a:off x="207873" y="202579"/>
            <a:ext cx="450504" cy="49416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000000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000000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000000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000000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000000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000000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000000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000000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000000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lvl1pPr marL="346075" marR="0" indent="-346075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F6600"/>
        </a:buClr>
        <a:buSzPct val="100000"/>
        <a:buFontTx/>
        <a:buChar char="▪"/>
        <a:defRPr sz="1800" b="0" i="0" u="none" strike="noStrike" cap="none" spc="0" baseline="0">
          <a:solidFill>
            <a:srgbClr val="000000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L="685800" marR="0" indent="-339725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F6600"/>
        </a:buClr>
        <a:buSzPct val="100000"/>
        <a:buFontTx/>
        <a:buChar char="o"/>
        <a:defRPr sz="1800" b="0" i="0" u="none" strike="noStrike" cap="none" spc="0" baseline="0">
          <a:solidFill>
            <a:srgbClr val="000000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L="1029970" marR="0" indent="-34417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F6600"/>
        </a:buClr>
        <a:buSzPct val="100000"/>
        <a:buFontTx/>
        <a:buChar char="•"/>
        <a:defRPr sz="1800" b="0" i="0" u="none" strike="noStrike" cap="none" spc="0" baseline="0">
          <a:solidFill>
            <a:srgbClr val="000000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L="1371600" marR="0" indent="-3429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F6600"/>
        </a:buClr>
        <a:buSzPct val="100000"/>
        <a:buFontTx/>
        <a:buChar char="•"/>
        <a:defRPr sz="1800" b="0" i="0" u="none" strike="noStrike" cap="none" spc="0" baseline="0">
          <a:solidFill>
            <a:srgbClr val="000000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L="1717675" marR="0" indent="-346075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F6600"/>
        </a:buClr>
        <a:buSzPct val="100000"/>
        <a:buFontTx/>
        <a:buChar char="•"/>
        <a:defRPr sz="1800" b="0" i="0" u="none" strike="noStrike" cap="none" spc="0" baseline="0">
          <a:solidFill>
            <a:srgbClr val="000000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L="2514600" marR="0" indent="-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F6600"/>
        </a:buClr>
        <a:buSzPct val="100000"/>
        <a:buFontTx/>
        <a:buChar char="•"/>
        <a:defRPr sz="1800" b="0" i="0" u="none" strike="noStrike" cap="none" spc="0" baseline="0">
          <a:solidFill>
            <a:srgbClr val="000000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L="2971800" marR="0" indent="-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F6600"/>
        </a:buClr>
        <a:buSzPct val="100000"/>
        <a:buFontTx/>
        <a:buChar char="•"/>
        <a:defRPr sz="1800" b="0" i="0" u="none" strike="noStrike" cap="none" spc="0" baseline="0">
          <a:solidFill>
            <a:srgbClr val="000000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L="3429000" marR="0" indent="-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F6600"/>
        </a:buClr>
        <a:buSzPct val="100000"/>
        <a:buFontTx/>
        <a:buChar char="•"/>
        <a:defRPr sz="1800" b="0" i="0" u="none" strike="noStrike" cap="none" spc="0" baseline="0">
          <a:solidFill>
            <a:srgbClr val="000000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L="3886200" marR="0" indent="-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FF6600"/>
        </a:buClr>
        <a:buSzPct val="100000"/>
        <a:buFontTx/>
        <a:buChar char="•"/>
        <a:defRPr sz="1800" b="0" i="0" u="none" strike="noStrike" cap="none" spc="0" baseline="0">
          <a:solidFill>
            <a:srgbClr val="000000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1"/>
          <p:cNvSpPr txBox="1">
            <a:spLocks noGrp="1"/>
          </p:cNvSpPr>
          <p:nvPr>
            <p:ph type="ctrTitle"/>
          </p:nvPr>
        </p:nvSpPr>
        <p:spPr>
          <a:xfrm>
            <a:off x="748143" y="2875171"/>
            <a:ext cx="10737275" cy="1412230"/>
          </a:xfrm>
          <a:prstGeom prst="rect">
            <a:avLst/>
          </a:prstGeom>
        </p:spPr>
        <p:txBody>
          <a:bodyPr/>
          <a:lstStyle/>
          <a:p>
            <a:r>
              <a:t>SCA内部分享</a:t>
            </a:r>
            <a:br/>
            <a:r>
              <a:t>Android组件化</a:t>
            </a:r>
            <a:r>
              <a:rPr lang="zh-CN"/>
              <a:t>开发与实践</a:t>
            </a:r>
            <a:endParaRPr lang="zh-CN"/>
          </a:p>
        </p:txBody>
      </p:sp>
      <p:sp>
        <p:nvSpPr>
          <p:cNvPr id="86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748143" y="4287401"/>
            <a:ext cx="10737275" cy="558801"/>
          </a:xfrm>
          <a:prstGeom prst="rect">
            <a:avLst/>
          </a:prstGeom>
        </p:spPr>
        <p:txBody>
          <a:bodyPr/>
          <a:lstStyle/>
          <a:p>
            <a:r>
              <a:rPr lang="zh-CN"/>
              <a:t>肖志 </a:t>
            </a:r>
            <a:r>
              <a:rPr lang="en-US" altLang="zh-CN"/>
              <a:t>2021-09-16</a:t>
            </a:r>
            <a:endParaRPr lang="en-US" altLang="zh-CN"/>
          </a:p>
        </p:txBody>
      </p:sp>
      <p:grpSp>
        <p:nvGrpSpPr>
          <p:cNvPr id="89" name="Rectangle 6"/>
          <p:cNvGrpSpPr/>
          <p:nvPr/>
        </p:nvGrpSpPr>
        <p:grpSpPr>
          <a:xfrm>
            <a:off x="10489324" y="-1"/>
            <a:ext cx="1702676" cy="386257"/>
            <a:chOff x="0" y="0"/>
            <a:chExt cx="1702674" cy="386255"/>
          </a:xfrm>
        </p:grpSpPr>
        <p:sp>
          <p:nvSpPr>
            <p:cNvPr id="87" name="Rectangle"/>
            <p:cNvSpPr/>
            <p:nvPr/>
          </p:nvSpPr>
          <p:spPr>
            <a:xfrm>
              <a:off x="0" y="-1"/>
              <a:ext cx="1702675" cy="386257"/>
            </a:xfrm>
            <a:prstGeom prst="rect">
              <a:avLst/>
            </a:prstGeom>
            <a:solidFill>
              <a:srgbClr val="EE4D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" name="Option 1"/>
            <p:cNvSpPr txBox="1"/>
            <p:nvPr/>
          </p:nvSpPr>
          <p:spPr>
            <a:xfrm>
              <a:off x="45720" y="17796"/>
              <a:ext cx="1611236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Option 1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ooter Placeholder 22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Private &amp; Confidential</a:t>
            </a:r>
          </a:p>
        </p:txBody>
      </p:sp>
      <p:sp>
        <p:nvSpPr>
          <p:cNvPr id="156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/>
              <a:t>组件分层设计思想</a:t>
            </a:r>
            <a:endParaRPr lang="zh-CN"/>
          </a:p>
        </p:txBody>
      </p:sp>
      <p:sp>
        <p:nvSpPr>
          <p:cNvPr id="163" name="Slide Number Placeholder 23"/>
          <p:cNvSpPr txBox="1">
            <a:spLocks noGrp="1"/>
          </p:cNvSpPr>
          <p:nvPr>
            <p:ph type="sldNum" sz="quarter" idx="2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2" name="文本框 1"/>
          <p:cNvSpPr txBox="1"/>
          <p:nvPr/>
        </p:nvSpPr>
        <p:spPr>
          <a:xfrm>
            <a:off x="736600" y="855345"/>
            <a:ext cx="1125855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美团外卖Android客户端组件化架构</a:t>
            </a:r>
            <a:endParaRPr kumimoji="0" lang="zh-CN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9995" y="1421130"/>
            <a:ext cx="6982460" cy="4730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ooter Placeholder 22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Private &amp; Confidential</a:t>
            </a:r>
          </a:p>
        </p:txBody>
      </p:sp>
      <p:sp>
        <p:nvSpPr>
          <p:cNvPr id="156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/>
              <a:t>组件分层设计思想</a:t>
            </a:r>
            <a:endParaRPr lang="zh-CN"/>
          </a:p>
        </p:txBody>
      </p:sp>
      <p:sp>
        <p:nvSpPr>
          <p:cNvPr id="163" name="Slide Number Placeholder 23"/>
          <p:cNvSpPr txBox="1">
            <a:spLocks noGrp="1"/>
          </p:cNvSpPr>
          <p:nvPr>
            <p:ph type="sldNum" sz="quarter" idx="2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2" name="文本框 1"/>
          <p:cNvSpPr txBox="1"/>
          <p:nvPr/>
        </p:nvSpPr>
        <p:spPr>
          <a:xfrm>
            <a:off x="736600" y="855345"/>
            <a:ext cx="1125855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有赞微商城-Android组件化架构</a:t>
            </a:r>
            <a:endParaRPr kumimoji="0" lang="zh-CN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885" y="1222375"/>
            <a:ext cx="7174230" cy="51758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ooter Placeholder 22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Private &amp; Confidential</a:t>
            </a:r>
          </a:p>
        </p:txBody>
      </p:sp>
      <p:sp>
        <p:nvSpPr>
          <p:cNvPr id="156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/>
              <a:t>组件分层设计思想</a:t>
            </a:r>
            <a:endParaRPr lang="zh-CN"/>
          </a:p>
        </p:txBody>
      </p:sp>
      <p:sp>
        <p:nvSpPr>
          <p:cNvPr id="163" name="Slide Number Placeholder 23"/>
          <p:cNvSpPr txBox="1">
            <a:spLocks noGrp="1"/>
          </p:cNvSpPr>
          <p:nvPr>
            <p:ph type="sldNum" sz="quarter" idx="2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6" name="Text Placeholder 20"/>
          <p:cNvSpPr>
            <a:spLocks noGrp="1"/>
          </p:cNvSpPr>
          <p:nvPr>
            <p:ph type="body" idx="14"/>
          </p:nvPr>
        </p:nvSpPr>
        <p:spPr>
          <a:xfrm>
            <a:off x="736600" y="904241"/>
            <a:ext cx="5057775" cy="439738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b="1">
                <a:solidFill>
                  <a:srgbClr val="EE4D2D"/>
                </a:solidFill>
              </a:defRPr>
            </a:lvl1pPr>
          </a:lstStyle>
          <a:p>
            <a:r>
              <a:rPr lang="zh-CN"/>
              <a:t>组件分层设计</a:t>
            </a:r>
            <a:endParaRPr lang="zh-CN"/>
          </a:p>
        </p:txBody>
      </p:sp>
      <p:sp>
        <p:nvSpPr>
          <p:cNvPr id="382" name="Content Placeholder 4"/>
          <p:cNvSpPr txBox="1">
            <a:spLocks noGrp="1"/>
          </p:cNvSpPr>
          <p:nvPr/>
        </p:nvSpPr>
        <p:spPr>
          <a:xfrm>
            <a:off x="662305" y="4977130"/>
            <a:ext cx="7155815" cy="5803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346075" marR="0" indent="-346075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00000"/>
              <a:buFontTx/>
              <a:buChar char="▪"/>
              <a:defRPr sz="1500" b="0" i="0" u="none" strike="noStrike" cap="none" spc="0" baseline="0">
                <a:solidFill>
                  <a:srgbClr val="000000"/>
                </a:solidFill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685800" marR="0" indent="-339725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00000"/>
              <a:buFontTx/>
              <a:buChar char="o"/>
              <a:defRPr sz="1500" b="0" i="0" u="none" strike="noStrike" cap="none" spc="0" baseline="0">
                <a:solidFill>
                  <a:srgbClr val="000000"/>
                </a:solidFill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029970" marR="0" indent="-34417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00000"/>
              <a:buFontTx/>
              <a:buChar char="•"/>
              <a:defRPr sz="1500" b="0" i="0" u="none" strike="noStrike" cap="none" spc="0" baseline="0">
                <a:solidFill>
                  <a:srgbClr val="000000"/>
                </a:solidFill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1371600" marR="0" indent="-3429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00000"/>
              <a:buFontTx/>
              <a:buChar char="•"/>
              <a:defRPr sz="1500" b="0" i="0" u="none" strike="noStrike" cap="none" spc="0" baseline="0">
                <a:solidFill>
                  <a:srgbClr val="000000"/>
                </a:solidFill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1717675" marR="0" indent="-346075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00000"/>
              <a:buFontTx/>
              <a:buChar char="•"/>
              <a:defRPr sz="1500" b="0" i="0" u="none" strike="noStrike" cap="none" spc="0" baseline="0">
                <a:solidFill>
                  <a:srgbClr val="000000"/>
                </a:solidFill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2514600" marR="0" indent="-228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00000"/>
              <a:buFontTx/>
              <a:buChar char="•"/>
              <a:defRPr sz="1800" b="0" i="0" u="none" strike="noStrike" cap="none" spc="0" baseline="0">
                <a:solidFill>
                  <a:srgbClr val="000000"/>
                </a:solidFill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2971800" marR="0" indent="-228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00000"/>
              <a:buFontTx/>
              <a:buChar char="•"/>
              <a:defRPr sz="1800" b="0" i="0" u="none" strike="noStrike" cap="none" spc="0" baseline="0">
                <a:solidFill>
                  <a:srgbClr val="000000"/>
                </a:solidFill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3429000" marR="0" indent="-228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00000"/>
              <a:buFontTx/>
              <a:buChar char="•"/>
              <a:defRPr sz="1800" b="0" i="0" u="none" strike="noStrike" cap="none" spc="0" baseline="0">
                <a:solidFill>
                  <a:srgbClr val="000000"/>
                </a:solidFill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3886200" marR="0" indent="-228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00000"/>
              <a:buFontTx/>
              <a:buChar char="•"/>
              <a:defRPr sz="1800" b="0" i="0" u="none" strike="noStrike" cap="none" spc="0" baseline="0">
                <a:solidFill>
                  <a:srgbClr val="000000"/>
                </a:solidFill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r>
              <a:rPr lang="zh-CN" altLang="en-US" sz="1400">
                <a:sym typeface="Arial" panose="020B0604020202090204"/>
              </a:rPr>
              <a:t>只有上层的组件才能依赖下层组件，不能反向依赖，否则可能会出现循环依赖的情况</a:t>
            </a:r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  <a:p>
            <a:r>
              <a:rPr lang="zh-CN" altLang="en-US" sz="1400">
                <a:sym typeface="Arial" panose="020B0604020202090204"/>
              </a:rPr>
              <a:t>同一层之间的组件不能相互依赖</a:t>
            </a:r>
            <a:r>
              <a:rPr lang="en-US" altLang="zh-CN" sz="1400">
                <a:sym typeface="Arial" panose="020B0604020202090204"/>
              </a:rPr>
              <a:t>(</a:t>
            </a:r>
            <a:r>
              <a:rPr lang="zh-CN" altLang="en-US" sz="1400">
                <a:sym typeface="Arial" panose="020B0604020202090204"/>
              </a:rPr>
              <a:t>为了组件之间的彻底解耦</a:t>
            </a:r>
            <a:r>
              <a:rPr lang="en-US" altLang="zh-CN" sz="1400">
                <a:sym typeface="Arial" panose="020B0604020202090204"/>
              </a:rPr>
              <a:t>)</a:t>
            </a:r>
            <a:endParaRPr lang="en-US" altLang="zh-CN" sz="1400">
              <a:ln>
                <a:noFill/>
              </a:ln>
              <a:effectLst/>
              <a:sym typeface="Arial" panose="020B060402020209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3575" y="4610100"/>
            <a:ext cx="306641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组件之间必须遵循以下规则：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6600" y="1344295"/>
            <a:ext cx="7009130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组件的分类大致可以分为：业务组件、功能组件和基础组件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6600" y="1649730"/>
            <a:ext cx="6442710" cy="22440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old" panose="020B0604020202090204" charset="0"/>
                <a:ea typeface="Arial" panose="020B0604020202090204"/>
                <a:cs typeface="Arial" panose="020B0604020202090204"/>
                <a:sym typeface="Arial" panose="020B0604020202090204"/>
              </a:rPr>
              <a:t>业务组件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对应着具体的业务模块、随着业务需求变动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old" panose="020B0604020202090204" charset="0"/>
                <a:ea typeface="Arial" panose="020B0604020202090204"/>
                <a:cs typeface="Arial" panose="020B0604020202090204"/>
                <a:sym typeface="Arial" panose="020B0604020202090204"/>
              </a:rPr>
              <a:t>功能组件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通常是具有一个完整基础功能的组件，通常为业务组件直接引用，用于快速实现特定功能。一般比较稳定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old" panose="020B0604020202090204" charset="0"/>
                <a:ea typeface="Arial" panose="020B0604020202090204"/>
                <a:cs typeface="Arial" panose="020B0604020202090204"/>
                <a:sym typeface="Arial" panose="020B0604020202090204"/>
              </a:rPr>
              <a:t>基础组件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覆盖众多基础功能的组件，这些基础功能和具体的业务无关。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比如网络请求、日志框架、图片加载。基础组件是底层最稳定的组件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ooter Placeholder 22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Private &amp; Confidential</a:t>
            </a:r>
          </a:p>
        </p:txBody>
      </p:sp>
      <p:sp>
        <p:nvSpPr>
          <p:cNvPr id="156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/>
              <a:t>组件分层设计思想</a:t>
            </a:r>
            <a:endParaRPr lang="zh-CN"/>
          </a:p>
        </p:txBody>
      </p:sp>
      <p:sp>
        <p:nvSpPr>
          <p:cNvPr id="163" name="Slide Number Placeholder 23"/>
          <p:cNvSpPr txBox="1">
            <a:spLocks noGrp="1"/>
          </p:cNvSpPr>
          <p:nvPr>
            <p:ph type="sldNum" sz="quarter" idx="2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6" name="Text Placeholder 20"/>
          <p:cNvSpPr>
            <a:spLocks noGrp="1"/>
          </p:cNvSpPr>
          <p:nvPr>
            <p:ph type="body" idx="14"/>
          </p:nvPr>
        </p:nvSpPr>
        <p:spPr>
          <a:xfrm>
            <a:off x="736600" y="904241"/>
            <a:ext cx="5057775" cy="439738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b="1">
                <a:solidFill>
                  <a:srgbClr val="EE4D2D"/>
                </a:solidFill>
              </a:defRPr>
            </a:lvl1pPr>
          </a:lstStyle>
          <a:p>
            <a:r>
              <a:rPr lang="zh-CN"/>
              <a:t>组件化原则</a:t>
            </a:r>
            <a:endParaRPr lang="zh-CN"/>
          </a:p>
        </p:txBody>
      </p:sp>
      <p:sp>
        <p:nvSpPr>
          <p:cNvPr id="2" name="文本框 1"/>
          <p:cNvSpPr txBox="1"/>
          <p:nvPr/>
        </p:nvSpPr>
        <p:spPr>
          <a:xfrm>
            <a:off x="735965" y="1469390"/>
            <a:ext cx="505841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组件化原则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① 标准化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组建命名规则、就近原则、样式分离独立文件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② 组合性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组件间具有相互的独立性以及有良好的接口</a:t>
            </a: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(</a:t>
            </a: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接口抽象和隔离</a:t>
            </a: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)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③ 重用性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组件内部应该是高聚合的，任何一个组件都应该是一个可以独立的单元，可以扩展到其他不同的应用场景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④ 可维护性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任何一个组件应该都具有一套自己的完整的稳定的功能，仅包含自身的，与其它组件无关的逻辑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ooter Placeholder 4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Private &amp; Confidential</a:t>
            </a:r>
          </a:p>
        </p:txBody>
      </p:sp>
      <p:sp>
        <p:nvSpPr>
          <p:cNvPr id="192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ym typeface="+mn-ea"/>
              </a:rPr>
              <a:t>Android</a:t>
            </a:r>
            <a:r>
              <a:rPr lang="zh-CN" altLang="en-US">
                <a:sym typeface="+mn-ea"/>
              </a:rPr>
              <a:t>组件化开发与实践</a:t>
            </a:r>
          </a:p>
        </p:txBody>
      </p:sp>
      <p:sp>
        <p:nvSpPr>
          <p:cNvPr id="193" name="Rectangle 5"/>
          <p:cNvSpPr/>
          <p:nvPr/>
        </p:nvSpPr>
        <p:spPr>
          <a:xfrm>
            <a:off x="1657621" y="2687090"/>
            <a:ext cx="5941360" cy="488082"/>
          </a:xfrm>
          <a:prstGeom prst="rect">
            <a:avLst/>
          </a:prstGeom>
          <a:solidFill>
            <a:srgbClr val="EE4D2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4" name="TextBox 6"/>
          <p:cNvSpPr txBox="1"/>
          <p:nvPr/>
        </p:nvSpPr>
        <p:spPr>
          <a:xfrm>
            <a:off x="2121955" y="1651869"/>
            <a:ext cx="415129" cy="48620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 b="1"/>
            </a:lvl1pPr>
          </a:lstStyle>
          <a:p>
            <a:r>
              <a:t>1</a:t>
            </a:r>
          </a:p>
        </p:txBody>
      </p:sp>
      <p:sp>
        <p:nvSpPr>
          <p:cNvPr id="195" name="TextBox 7"/>
          <p:cNvSpPr txBox="1"/>
          <p:nvPr/>
        </p:nvSpPr>
        <p:spPr>
          <a:xfrm>
            <a:off x="2773356" y="1711971"/>
            <a:ext cx="3676410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 lang="zh-CN"/>
              <a:t>组件化介绍</a:t>
            </a:r>
            <a:endParaRPr lang="zh-CN"/>
          </a:p>
        </p:txBody>
      </p:sp>
      <p:sp>
        <p:nvSpPr>
          <p:cNvPr id="196" name="TextBox 8"/>
          <p:cNvSpPr txBox="1"/>
          <p:nvPr/>
        </p:nvSpPr>
        <p:spPr>
          <a:xfrm>
            <a:off x="2121955" y="2155897"/>
            <a:ext cx="415129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 b="1"/>
            </a:lvl1pPr>
          </a:lstStyle>
          <a:p>
            <a:r>
              <a:t>2</a:t>
            </a:r>
          </a:p>
        </p:txBody>
      </p:sp>
      <p:sp>
        <p:nvSpPr>
          <p:cNvPr id="197" name="TextBox 9"/>
          <p:cNvSpPr txBox="1"/>
          <p:nvPr/>
        </p:nvSpPr>
        <p:spPr>
          <a:xfrm>
            <a:off x="2773356" y="2200052"/>
            <a:ext cx="3676410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 lang="zh-CN"/>
              <a:t>组件分层设计思想</a:t>
            </a:r>
            <a:endParaRPr lang="zh-CN"/>
          </a:p>
        </p:txBody>
      </p:sp>
      <p:sp>
        <p:nvSpPr>
          <p:cNvPr id="198" name="TextBox 10"/>
          <p:cNvSpPr txBox="1"/>
          <p:nvPr/>
        </p:nvSpPr>
        <p:spPr>
          <a:xfrm>
            <a:off x="2121955" y="2659924"/>
            <a:ext cx="415129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99" name="TextBox 11"/>
          <p:cNvSpPr txBox="1"/>
          <p:nvPr/>
        </p:nvSpPr>
        <p:spPr>
          <a:xfrm>
            <a:off x="2773357" y="2666162"/>
            <a:ext cx="4779903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IOC</a:t>
            </a:r>
            <a:endParaRPr lang="en-US" altLang="zh-CN"/>
          </a:p>
        </p:txBody>
      </p:sp>
      <p:sp>
        <p:nvSpPr>
          <p:cNvPr id="200" name="TextBox 12"/>
          <p:cNvSpPr txBox="1"/>
          <p:nvPr/>
        </p:nvSpPr>
        <p:spPr>
          <a:xfrm>
            <a:off x="2121955" y="3163951"/>
            <a:ext cx="415129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 b="1"/>
            </a:lvl1pPr>
          </a:lstStyle>
          <a:p>
            <a:r>
              <a:t>4</a:t>
            </a:r>
          </a:p>
        </p:txBody>
      </p:sp>
      <p:sp>
        <p:nvSpPr>
          <p:cNvPr id="201" name="TextBox 13"/>
          <p:cNvSpPr txBox="1"/>
          <p:nvPr/>
        </p:nvSpPr>
        <p:spPr>
          <a:xfrm>
            <a:off x="2773355" y="3154242"/>
            <a:ext cx="4401532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 lang="zh-CN"/>
              <a:t>组件通信框架</a:t>
            </a:r>
            <a:endParaRPr lang="zh-CN"/>
          </a:p>
        </p:txBody>
      </p:sp>
      <p:sp>
        <p:nvSpPr>
          <p:cNvPr id="204" name="Slide Number Placeholder 16"/>
          <p:cNvSpPr txBox="1">
            <a:spLocks noGrp="1"/>
          </p:cNvSpPr>
          <p:nvPr>
            <p:ph type="sldNum" sz="quarter" idx="2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ooter Placeholder 22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Private &amp; Confidential</a:t>
            </a:r>
          </a:p>
        </p:txBody>
      </p:sp>
      <p:sp>
        <p:nvSpPr>
          <p:cNvPr id="156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/>
              <a:t>IOC</a:t>
            </a:r>
            <a:endParaRPr lang="en-US" altLang="zh-CN"/>
          </a:p>
        </p:txBody>
      </p:sp>
      <p:sp>
        <p:nvSpPr>
          <p:cNvPr id="163" name="Slide Number Placeholder 23"/>
          <p:cNvSpPr txBox="1">
            <a:spLocks noGrp="1"/>
          </p:cNvSpPr>
          <p:nvPr>
            <p:ph type="sldNum" sz="quarter" idx="2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6625" y="1755775"/>
            <a:ext cx="3237865" cy="29991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055" y="1618615"/>
            <a:ext cx="3419475" cy="327279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5595620" y="2990057"/>
            <a:ext cx="1252855" cy="530542"/>
          </a:xfrm>
          <a:prstGeom prst="rightArrow">
            <a:avLst/>
          </a:prstGeom>
          <a:solidFill>
            <a:srgbClr val="FFC00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29765" y="5065395"/>
            <a:ext cx="294576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模块化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-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业务模块互相耦合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98765" y="5065395"/>
            <a:ext cx="2540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组件化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-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路由转发通信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ooter Placeholder 22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Private &amp; Confidential</a:t>
            </a:r>
          </a:p>
        </p:txBody>
      </p:sp>
      <p:sp>
        <p:nvSpPr>
          <p:cNvPr id="156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/>
              <a:t>IOC</a:t>
            </a:r>
            <a:endParaRPr lang="en-US" altLang="zh-CN"/>
          </a:p>
        </p:txBody>
      </p:sp>
      <p:sp>
        <p:nvSpPr>
          <p:cNvPr id="163" name="Slide Number Placeholder 23"/>
          <p:cNvSpPr txBox="1">
            <a:spLocks noGrp="1"/>
          </p:cNvSpPr>
          <p:nvPr>
            <p:ph type="sldNum" sz="quarter" idx="2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015" y="1206500"/>
            <a:ext cx="9157335" cy="4445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61255" y="5565140"/>
            <a:ext cx="2540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软件系统中耦合的对象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ooter Placeholder 22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Private &amp; Confidential</a:t>
            </a:r>
          </a:p>
        </p:txBody>
      </p:sp>
      <p:sp>
        <p:nvSpPr>
          <p:cNvPr id="156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/>
              <a:t>IOC</a:t>
            </a:r>
            <a:endParaRPr lang="en-US" altLang="zh-CN"/>
          </a:p>
        </p:txBody>
      </p:sp>
      <p:sp>
        <p:nvSpPr>
          <p:cNvPr id="163" name="Slide Number Placeholder 23"/>
          <p:cNvSpPr txBox="1">
            <a:spLocks noGrp="1"/>
          </p:cNvSpPr>
          <p:nvPr>
            <p:ph type="sldNum" sz="quarter" idx="2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7005" y="1358900"/>
            <a:ext cx="8555990" cy="43446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29200" y="5547995"/>
            <a:ext cx="156718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IOC解耦过程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ooter Placeholder 22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Private &amp; Confidential</a:t>
            </a:r>
          </a:p>
        </p:txBody>
      </p:sp>
      <p:sp>
        <p:nvSpPr>
          <p:cNvPr id="156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/>
              <a:t>IOC</a:t>
            </a:r>
            <a:endParaRPr lang="en-US" altLang="zh-CN"/>
          </a:p>
        </p:txBody>
      </p:sp>
      <p:sp>
        <p:nvSpPr>
          <p:cNvPr id="163" name="Slide Number Placeholder 23"/>
          <p:cNvSpPr txBox="1">
            <a:spLocks noGrp="1"/>
          </p:cNvSpPr>
          <p:nvPr>
            <p:ph type="sldNum" sz="quarter" idx="2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0300" y="1202055"/>
            <a:ext cx="7188200" cy="43497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13910" y="5184775"/>
            <a:ext cx="2540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拿掉IOC容器后的系统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ooter Placeholder 22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Private &amp; Confidential</a:t>
            </a:r>
          </a:p>
        </p:txBody>
      </p:sp>
      <p:sp>
        <p:nvSpPr>
          <p:cNvPr id="156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/>
              <a:t>IOC</a:t>
            </a:r>
            <a:endParaRPr lang="en-US" altLang="zh-CN"/>
          </a:p>
        </p:txBody>
      </p:sp>
      <p:sp>
        <p:nvSpPr>
          <p:cNvPr id="163" name="Slide Number Placeholder 23"/>
          <p:cNvSpPr txBox="1">
            <a:spLocks noGrp="1"/>
          </p:cNvSpPr>
          <p:nvPr>
            <p:ph type="sldNum" sz="quarter" idx="2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6" name="Text Placeholder 20"/>
          <p:cNvSpPr>
            <a:spLocks noGrp="1"/>
          </p:cNvSpPr>
          <p:nvPr>
            <p:ph type="body" idx="14"/>
          </p:nvPr>
        </p:nvSpPr>
        <p:spPr>
          <a:xfrm>
            <a:off x="736600" y="904241"/>
            <a:ext cx="5057775" cy="439738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b="1">
                <a:solidFill>
                  <a:srgbClr val="EE4D2D"/>
                </a:solidFill>
              </a:defRPr>
            </a:lvl1pPr>
          </a:lstStyle>
          <a:p>
            <a:r>
              <a:rPr lang="zh-CN"/>
              <a:t>样例</a:t>
            </a:r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2130" y="904240"/>
            <a:ext cx="5057775" cy="5702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81545" y="4773930"/>
            <a:ext cx="3716655" cy="1167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Player依赖MediaFile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OperationMain依赖Player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OperationMain依赖MediaFile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465" y="1263650"/>
            <a:ext cx="3867785" cy="32219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ooter Placeholder 23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Private &amp; Confidential</a:t>
            </a:r>
          </a:p>
        </p:txBody>
      </p:sp>
      <p:sp>
        <p:nvSpPr>
          <p:cNvPr id="108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Android</a:t>
            </a:r>
            <a:r>
              <a:rPr lang="zh-CN" altLang="en-US"/>
              <a:t>组件化开发与实践</a:t>
            </a:r>
            <a:endParaRPr lang="zh-CN" altLang="en-US"/>
          </a:p>
        </p:txBody>
      </p:sp>
      <p:sp>
        <p:nvSpPr>
          <p:cNvPr id="109" name="Rectangle 5"/>
          <p:cNvSpPr/>
          <p:nvPr/>
        </p:nvSpPr>
        <p:spPr>
          <a:xfrm>
            <a:off x="1724296" y="1686705"/>
            <a:ext cx="5874685" cy="488082"/>
          </a:xfrm>
          <a:prstGeom prst="rect">
            <a:avLst/>
          </a:prstGeom>
          <a:solidFill>
            <a:srgbClr val="EE4D2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" name="TextBox 6"/>
          <p:cNvSpPr txBox="1"/>
          <p:nvPr/>
        </p:nvSpPr>
        <p:spPr>
          <a:xfrm>
            <a:off x="2121955" y="1651869"/>
            <a:ext cx="415129" cy="48620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11" name="TextBox 7"/>
          <p:cNvSpPr txBox="1"/>
          <p:nvPr/>
        </p:nvSpPr>
        <p:spPr>
          <a:xfrm>
            <a:off x="2773356" y="1711971"/>
            <a:ext cx="3676410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rPr lang="zh-CN"/>
              <a:t>组件化介绍</a:t>
            </a:r>
            <a:endParaRPr lang="zh-CN"/>
          </a:p>
        </p:txBody>
      </p:sp>
      <p:sp>
        <p:nvSpPr>
          <p:cNvPr id="112" name="TextBox 8"/>
          <p:cNvSpPr txBox="1"/>
          <p:nvPr/>
        </p:nvSpPr>
        <p:spPr>
          <a:xfrm>
            <a:off x="2121955" y="2155897"/>
            <a:ext cx="415129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 b="1"/>
            </a:lvl1pPr>
          </a:lstStyle>
          <a:p>
            <a:r>
              <a:t>2</a:t>
            </a:r>
          </a:p>
        </p:txBody>
      </p:sp>
      <p:sp>
        <p:nvSpPr>
          <p:cNvPr id="113" name="TextBox 9"/>
          <p:cNvSpPr txBox="1"/>
          <p:nvPr/>
        </p:nvSpPr>
        <p:spPr>
          <a:xfrm>
            <a:off x="2773356" y="2200052"/>
            <a:ext cx="3676410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 lang="zh-CN"/>
              <a:t>组件分层设计思想</a:t>
            </a:r>
            <a:endParaRPr lang="zh-CN"/>
          </a:p>
        </p:txBody>
      </p:sp>
      <p:sp>
        <p:nvSpPr>
          <p:cNvPr id="114" name="TextBox 10"/>
          <p:cNvSpPr txBox="1"/>
          <p:nvPr/>
        </p:nvSpPr>
        <p:spPr>
          <a:xfrm>
            <a:off x="2121955" y="2659924"/>
            <a:ext cx="415129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 b="1"/>
            </a:lvl1pPr>
          </a:lstStyle>
          <a:p>
            <a:r>
              <a:t>3</a:t>
            </a:r>
          </a:p>
        </p:txBody>
      </p:sp>
      <p:sp>
        <p:nvSpPr>
          <p:cNvPr id="115" name="TextBox 11"/>
          <p:cNvSpPr txBox="1"/>
          <p:nvPr/>
        </p:nvSpPr>
        <p:spPr>
          <a:xfrm>
            <a:off x="2773357" y="2666162"/>
            <a:ext cx="4779903" cy="8299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400"/>
            </a:lvl1pPr>
          </a:lstStyle>
          <a:p>
            <a:r>
              <a:rPr lang="en-US" altLang="zh-CN"/>
              <a:t>IOC</a:t>
            </a:r>
            <a:endParaRPr lang="zh-CN"/>
          </a:p>
          <a:p>
            <a:endParaRPr lang="zh-CN"/>
          </a:p>
        </p:txBody>
      </p:sp>
      <p:sp>
        <p:nvSpPr>
          <p:cNvPr id="116" name="TextBox 12"/>
          <p:cNvSpPr txBox="1"/>
          <p:nvPr/>
        </p:nvSpPr>
        <p:spPr>
          <a:xfrm>
            <a:off x="2121955" y="3163951"/>
            <a:ext cx="415129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 b="1"/>
            </a:lvl1pPr>
          </a:lstStyle>
          <a:p>
            <a:r>
              <a:t>4</a:t>
            </a:r>
          </a:p>
        </p:txBody>
      </p:sp>
      <p:sp>
        <p:nvSpPr>
          <p:cNvPr id="117" name="TextBox 13"/>
          <p:cNvSpPr txBox="1"/>
          <p:nvPr/>
        </p:nvSpPr>
        <p:spPr>
          <a:xfrm>
            <a:off x="2773355" y="3206312"/>
            <a:ext cx="4401532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 lang="zh-CN" altLang="en-US"/>
              <a:t>组件通信框架</a:t>
            </a:r>
            <a:endParaRPr lang="zh-CN" altLang="en-US"/>
          </a:p>
        </p:txBody>
      </p:sp>
      <p:sp>
        <p:nvSpPr>
          <p:cNvPr id="120" name="Slide Number Placeholder 24"/>
          <p:cNvSpPr txBox="1">
            <a:spLocks noGrp="1"/>
          </p:cNvSpPr>
          <p:nvPr>
            <p:ph type="sldNum" sz="quarter" idx="2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ooter Placeholder 22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Private &amp; Confidential</a:t>
            </a:r>
          </a:p>
        </p:txBody>
      </p:sp>
      <p:sp>
        <p:nvSpPr>
          <p:cNvPr id="156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/>
              <a:t>IOC</a:t>
            </a:r>
            <a:endParaRPr lang="en-US" altLang="zh-CN"/>
          </a:p>
        </p:txBody>
      </p:sp>
      <p:sp>
        <p:nvSpPr>
          <p:cNvPr id="163" name="Slide Number Placeholder 23"/>
          <p:cNvSpPr txBox="1">
            <a:spLocks noGrp="1"/>
          </p:cNvSpPr>
          <p:nvPr>
            <p:ph type="sldNum" sz="quarter" idx="2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6" name="Text Placeholder 20"/>
          <p:cNvSpPr>
            <a:spLocks noGrp="1"/>
          </p:cNvSpPr>
          <p:nvPr>
            <p:ph type="body" idx="14"/>
          </p:nvPr>
        </p:nvSpPr>
        <p:spPr>
          <a:xfrm>
            <a:off x="736600" y="904240"/>
            <a:ext cx="994410" cy="44005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0" indent="0">
              <a:buClrTx/>
              <a:buSzTx/>
              <a:buNone/>
              <a:defRPr b="1">
                <a:solidFill>
                  <a:srgbClr val="EE4D2D"/>
                </a:solidFill>
              </a:defRPr>
            </a:lvl1pPr>
          </a:lstStyle>
          <a:p>
            <a:r>
              <a:rPr lang="zh-CN" altLang="en-US"/>
              <a:t>依赖倒置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5760" y="715010"/>
            <a:ext cx="3681730" cy="56832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59730" y="3749040"/>
            <a:ext cx="6535420" cy="22440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Player依赖MediaFile，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让Player和MediaFile都去依赖一个抽象IMediaFile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OperationMain依赖Player，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让OperationMain和Player都依赖一个抽象IPlayer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OperationMain依赖MediaFile，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让OperationMain和MediaFile都依赖一个抽象IMediaFile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IPlayer不能依赖具体MediaFile，应该依赖于具体MediaFile的抽象IMediaFile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07820" y="6415405"/>
            <a:ext cx="3851910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用不同的播放器，播放不同的文件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810" y="839470"/>
            <a:ext cx="3983990" cy="28327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ooter Placeholder 22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Private &amp; Confidential</a:t>
            </a:r>
          </a:p>
        </p:txBody>
      </p:sp>
      <p:sp>
        <p:nvSpPr>
          <p:cNvPr id="156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/>
              <a:t>IOC</a:t>
            </a:r>
            <a:endParaRPr lang="en-US" altLang="zh-CN"/>
          </a:p>
        </p:txBody>
      </p:sp>
      <p:sp>
        <p:nvSpPr>
          <p:cNvPr id="163" name="Slide Number Placeholder 23"/>
          <p:cNvSpPr txBox="1">
            <a:spLocks noGrp="1"/>
          </p:cNvSpPr>
          <p:nvPr>
            <p:ph type="sldNum" sz="quarter" idx="2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6" name="Text Placeholder 20"/>
          <p:cNvSpPr>
            <a:spLocks noGrp="1"/>
          </p:cNvSpPr>
          <p:nvPr>
            <p:ph type="body" idx="14"/>
          </p:nvPr>
        </p:nvSpPr>
        <p:spPr>
          <a:xfrm>
            <a:off x="736600" y="904241"/>
            <a:ext cx="5057775" cy="439738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b="1">
                <a:solidFill>
                  <a:srgbClr val="EE4D2D"/>
                </a:solidFill>
              </a:defRPr>
            </a:lvl1pPr>
          </a:lstStyle>
          <a:p>
            <a:r>
              <a:rPr lang="zh-CN"/>
              <a:t>控制反转</a:t>
            </a:r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600" y="4208145"/>
            <a:ext cx="10414635" cy="1435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45" y="1471295"/>
            <a:ext cx="4064000" cy="172720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2531110" y="3325495"/>
            <a:ext cx="254000" cy="728345"/>
          </a:xfrm>
          <a:prstGeom prst="downArrow">
            <a:avLst/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225" y="1179195"/>
            <a:ext cx="5077460" cy="26847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ooter Placeholder 22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Private &amp; Confidential</a:t>
            </a:r>
          </a:p>
        </p:txBody>
      </p:sp>
      <p:sp>
        <p:nvSpPr>
          <p:cNvPr id="156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/>
              <a:t>IOC</a:t>
            </a:r>
            <a:endParaRPr lang="en-US" altLang="zh-CN"/>
          </a:p>
        </p:txBody>
      </p:sp>
      <p:sp>
        <p:nvSpPr>
          <p:cNvPr id="163" name="Slide Number Placeholder 23"/>
          <p:cNvSpPr txBox="1">
            <a:spLocks noGrp="1"/>
          </p:cNvSpPr>
          <p:nvPr>
            <p:ph type="sldNum" sz="quarter" idx="2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6" name="Text Placeholder 20"/>
          <p:cNvSpPr>
            <a:spLocks noGrp="1"/>
          </p:cNvSpPr>
          <p:nvPr>
            <p:ph type="body" idx="14"/>
          </p:nvPr>
        </p:nvSpPr>
        <p:spPr>
          <a:xfrm>
            <a:off x="736600" y="904241"/>
            <a:ext cx="5057775" cy="439738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b="1">
                <a:solidFill>
                  <a:srgbClr val="EE4D2D"/>
                </a:solidFill>
              </a:defRPr>
            </a:lvl1pPr>
          </a:lstStyle>
          <a:p>
            <a:r>
              <a:rPr lang="zh-CN"/>
              <a:t>依赖注入</a:t>
            </a:r>
            <a:endParaRPr 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7560" y="1344295"/>
            <a:ext cx="6047105" cy="4584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452880"/>
            <a:ext cx="3903980" cy="2365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0" y="4041140"/>
            <a:ext cx="5226685" cy="19621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Footer Placeholder 4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Private &amp; Confidential</a:t>
            </a:r>
          </a:p>
        </p:txBody>
      </p:sp>
      <p:sp>
        <p:nvSpPr>
          <p:cNvPr id="259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ym typeface="+mn-ea"/>
              </a:rPr>
              <a:t>Android</a:t>
            </a:r>
            <a:r>
              <a:rPr lang="zh-CN" altLang="en-US">
                <a:sym typeface="+mn-ea"/>
              </a:rPr>
              <a:t>组件化开发与实践</a:t>
            </a:r>
          </a:p>
        </p:txBody>
      </p:sp>
      <p:sp>
        <p:nvSpPr>
          <p:cNvPr id="260" name="Rectangle 5"/>
          <p:cNvSpPr/>
          <p:nvPr/>
        </p:nvSpPr>
        <p:spPr>
          <a:xfrm>
            <a:off x="1676671" y="3154242"/>
            <a:ext cx="5922310" cy="488082"/>
          </a:xfrm>
          <a:prstGeom prst="rect">
            <a:avLst/>
          </a:prstGeom>
          <a:solidFill>
            <a:srgbClr val="EE4D2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1" name="TextBox 6"/>
          <p:cNvSpPr txBox="1"/>
          <p:nvPr/>
        </p:nvSpPr>
        <p:spPr>
          <a:xfrm>
            <a:off x="2121955" y="1651869"/>
            <a:ext cx="415129" cy="48620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 b="1"/>
            </a:lvl1pPr>
          </a:lstStyle>
          <a:p>
            <a:r>
              <a:t>1</a:t>
            </a:r>
          </a:p>
        </p:txBody>
      </p:sp>
      <p:sp>
        <p:nvSpPr>
          <p:cNvPr id="262" name="TextBox 7"/>
          <p:cNvSpPr txBox="1"/>
          <p:nvPr/>
        </p:nvSpPr>
        <p:spPr>
          <a:xfrm>
            <a:off x="2773356" y="1711971"/>
            <a:ext cx="3676410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 lang="zh-CN"/>
              <a:t>组件化介绍</a:t>
            </a:r>
            <a:endParaRPr lang="zh-CN"/>
          </a:p>
        </p:txBody>
      </p:sp>
      <p:sp>
        <p:nvSpPr>
          <p:cNvPr id="263" name="TextBox 8"/>
          <p:cNvSpPr txBox="1"/>
          <p:nvPr/>
        </p:nvSpPr>
        <p:spPr>
          <a:xfrm>
            <a:off x="2121955" y="2155897"/>
            <a:ext cx="415129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 b="1"/>
            </a:lvl1pPr>
          </a:lstStyle>
          <a:p>
            <a:r>
              <a:t>2</a:t>
            </a:r>
          </a:p>
        </p:txBody>
      </p:sp>
      <p:sp>
        <p:nvSpPr>
          <p:cNvPr id="264" name="TextBox 9"/>
          <p:cNvSpPr txBox="1"/>
          <p:nvPr/>
        </p:nvSpPr>
        <p:spPr>
          <a:xfrm>
            <a:off x="2773356" y="2200052"/>
            <a:ext cx="3676410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 lang="zh-CN"/>
              <a:t>组件分层设计思想</a:t>
            </a:r>
            <a:endParaRPr lang="zh-CN"/>
          </a:p>
        </p:txBody>
      </p:sp>
      <p:sp>
        <p:nvSpPr>
          <p:cNvPr id="265" name="TextBox 10"/>
          <p:cNvSpPr txBox="1"/>
          <p:nvPr/>
        </p:nvSpPr>
        <p:spPr>
          <a:xfrm>
            <a:off x="2121955" y="2659924"/>
            <a:ext cx="415129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 b="1"/>
            </a:lvl1pPr>
          </a:lstStyle>
          <a:p>
            <a:r>
              <a:t>3</a:t>
            </a:r>
          </a:p>
        </p:txBody>
      </p:sp>
      <p:sp>
        <p:nvSpPr>
          <p:cNvPr id="266" name="TextBox 11"/>
          <p:cNvSpPr txBox="1"/>
          <p:nvPr/>
        </p:nvSpPr>
        <p:spPr>
          <a:xfrm>
            <a:off x="2773357" y="2666162"/>
            <a:ext cx="4779903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 lang="zh-CN"/>
              <a:t>依赖注入和控制反转</a:t>
            </a:r>
            <a:endParaRPr lang="zh-CN"/>
          </a:p>
        </p:txBody>
      </p:sp>
      <p:sp>
        <p:nvSpPr>
          <p:cNvPr id="267" name="TextBox 12"/>
          <p:cNvSpPr txBox="1"/>
          <p:nvPr/>
        </p:nvSpPr>
        <p:spPr>
          <a:xfrm>
            <a:off x="2121955" y="3154426"/>
            <a:ext cx="415129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268" name="TextBox 13"/>
          <p:cNvSpPr txBox="1"/>
          <p:nvPr/>
        </p:nvSpPr>
        <p:spPr>
          <a:xfrm>
            <a:off x="2773355" y="3154242"/>
            <a:ext cx="5283525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rPr lang="zh-CN"/>
              <a:t>组件通信框架</a:t>
            </a:r>
            <a:endParaRPr lang="zh-CN"/>
          </a:p>
        </p:txBody>
      </p:sp>
      <p:sp>
        <p:nvSpPr>
          <p:cNvPr id="271" name="Slide Number Placeholder 16"/>
          <p:cNvSpPr txBox="1">
            <a:spLocks noGrp="1"/>
          </p:cNvSpPr>
          <p:nvPr>
            <p:ph type="sldNum" sz="quarter" idx="2"/>
          </p:nvPr>
        </p:nvSpPr>
        <p:spPr>
          <a:xfrm>
            <a:off x="11721216" y="6406785"/>
            <a:ext cx="273656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Footer Placeholder 6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Private &amp; Confidential</a:t>
            </a:r>
          </a:p>
        </p:txBody>
      </p:sp>
      <p:sp>
        <p:nvSpPr>
          <p:cNvPr id="381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/>
              <a:t>组件通信框架</a:t>
            </a:r>
            <a:endParaRPr lang="zh-CN"/>
          </a:p>
        </p:txBody>
      </p:sp>
      <p:sp>
        <p:nvSpPr>
          <p:cNvPr id="386" name="Slide Number Placeholder 7"/>
          <p:cNvSpPr txBox="1">
            <a:spLocks noGrp="1"/>
          </p:cNvSpPr>
          <p:nvPr>
            <p:ph type="sldNum" sz="quarter" idx="2"/>
          </p:nvPr>
        </p:nvSpPr>
        <p:spPr>
          <a:xfrm>
            <a:off x="11721216" y="6406785"/>
            <a:ext cx="273656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7" name="Content Placeholder 4"/>
          <p:cNvSpPr txBox="1">
            <a:spLocks noGrp="1"/>
          </p:cNvSpPr>
          <p:nvPr>
            <p:ph type="body" sz="quarter" idx="1"/>
          </p:nvPr>
        </p:nvSpPr>
        <p:spPr>
          <a:xfrm>
            <a:off x="736600" y="1591945"/>
            <a:ext cx="4023360" cy="1131570"/>
          </a:xfrm>
          <a:prstGeom prst="rect">
            <a:avLst/>
          </a:prstGeom>
        </p:spPr>
        <p:txBody>
          <a:bodyPr>
            <a:noAutofit/>
          </a:bodyPr>
          <a:p>
            <a:r>
              <a:rPr lang="zh-CN" altLang="en-US" sz="1400">
                <a:ln>
                  <a:noFill/>
                </a:ln>
                <a:effectLst/>
                <a:sym typeface="Arial" panose="020B0604020202090204"/>
              </a:rPr>
              <a:t>怎么从这个组件跳转到另一个组件的页面</a:t>
            </a:r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  <a:p>
            <a:r>
              <a:rPr lang="zh-CN" altLang="en-US" sz="1400">
                <a:ln>
                  <a:noFill/>
                </a:ln>
                <a:effectLst/>
                <a:sym typeface="Arial" panose="020B0604020202090204"/>
              </a:rPr>
              <a:t>组件之间怎么传递数据</a:t>
            </a:r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  <a:p>
            <a:r>
              <a:rPr lang="zh-CN" altLang="en-US" sz="1400">
                <a:ln>
                  <a:noFill/>
                </a:ln>
                <a:effectLst/>
                <a:sym typeface="Arial" panose="020B0604020202090204"/>
              </a:rPr>
              <a:t>怎么获取其他组件的数据或服务</a:t>
            </a:r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  <a:p>
            <a:r>
              <a:rPr lang="zh-CN" altLang="en-US" sz="1400">
                <a:ln>
                  <a:noFill/>
                </a:ln>
                <a:effectLst/>
                <a:sym typeface="Arial" panose="020B0604020202090204"/>
              </a:rPr>
              <a:t>组件怎么通知其他组件响应某个事件</a:t>
            </a:r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</p:txBody>
      </p:sp>
      <p:sp>
        <p:nvSpPr>
          <p:cNvPr id="8" name="Text Placeholder 20"/>
          <p:cNvSpPr>
            <a:spLocks noGrp="1"/>
          </p:cNvSpPr>
          <p:nvPr/>
        </p:nvSpPr>
        <p:spPr>
          <a:xfrm>
            <a:off x="736600" y="904241"/>
            <a:ext cx="5057775" cy="43973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indent="0">
              <a:buClrTx/>
              <a:buSzTx/>
              <a:buNone/>
              <a:defRPr b="1">
                <a:solidFill>
                  <a:srgbClr val="EE4D2D"/>
                </a:solidFill>
              </a:defRPr>
            </a:lvl1pPr>
          </a:lstStyle>
          <a:p>
            <a:r>
              <a:rPr lang="zh-CN"/>
              <a:t>组件交互问题</a:t>
            </a:r>
            <a:endParaRPr lang="zh-CN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1190" y="1449705"/>
            <a:ext cx="6917055" cy="45256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Footer Placeholder 6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Private &amp; Confidential</a:t>
            </a:r>
          </a:p>
        </p:txBody>
      </p:sp>
      <p:sp>
        <p:nvSpPr>
          <p:cNvPr id="381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/>
              <a:t>组件通信框架</a:t>
            </a:r>
            <a:endParaRPr lang="zh-CN"/>
          </a:p>
        </p:txBody>
      </p:sp>
      <p:sp>
        <p:nvSpPr>
          <p:cNvPr id="386" name="Slide Number Placeholder 7"/>
          <p:cNvSpPr txBox="1">
            <a:spLocks noGrp="1"/>
          </p:cNvSpPr>
          <p:nvPr>
            <p:ph type="sldNum" sz="quarter" idx="2"/>
          </p:nvPr>
        </p:nvSpPr>
        <p:spPr>
          <a:xfrm>
            <a:off x="11721216" y="6406785"/>
            <a:ext cx="273656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8" name="Text Placeholder 20"/>
          <p:cNvSpPr>
            <a:spLocks noGrp="1"/>
          </p:cNvSpPr>
          <p:nvPr/>
        </p:nvSpPr>
        <p:spPr>
          <a:xfrm>
            <a:off x="736600" y="904241"/>
            <a:ext cx="5057775" cy="43973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indent="0">
              <a:buClrTx/>
              <a:buSzTx/>
              <a:buNone/>
              <a:defRPr b="1">
                <a:solidFill>
                  <a:srgbClr val="EE4D2D"/>
                </a:solidFill>
              </a:defRPr>
            </a:lvl1pPr>
          </a:lstStyle>
          <a:p>
            <a:r>
              <a:rPr lang="zh-CN"/>
              <a:t>页面跳转</a:t>
            </a:r>
            <a:r>
              <a:rPr lang="en-US" altLang="zh-CN"/>
              <a:t>-ARouter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4955" y="1318895"/>
            <a:ext cx="5715000" cy="1676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79290" y="3207385"/>
            <a:ext cx="2540000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路由URI格式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165" y="3657600"/>
            <a:ext cx="9092565" cy="22288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22800" y="5886450"/>
            <a:ext cx="2540000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生成页面映射文件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Footer Placeholder 6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Private &amp; Confidential</a:t>
            </a:r>
          </a:p>
        </p:txBody>
      </p:sp>
      <p:sp>
        <p:nvSpPr>
          <p:cNvPr id="381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/>
              <a:t>组件通信框架</a:t>
            </a:r>
            <a:endParaRPr lang="zh-CN"/>
          </a:p>
        </p:txBody>
      </p:sp>
      <p:sp>
        <p:nvSpPr>
          <p:cNvPr id="386" name="Slide Number Placeholder 7"/>
          <p:cNvSpPr txBox="1">
            <a:spLocks noGrp="1"/>
          </p:cNvSpPr>
          <p:nvPr>
            <p:ph type="sldNum" sz="quarter" idx="2"/>
          </p:nvPr>
        </p:nvSpPr>
        <p:spPr>
          <a:xfrm>
            <a:off x="11721216" y="6406785"/>
            <a:ext cx="273656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8" name="Text Placeholder 20"/>
          <p:cNvSpPr>
            <a:spLocks noGrp="1"/>
          </p:cNvSpPr>
          <p:nvPr/>
        </p:nvSpPr>
        <p:spPr>
          <a:xfrm>
            <a:off x="736600" y="904241"/>
            <a:ext cx="5057775" cy="43973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indent="0">
              <a:buClrTx/>
              <a:buSzTx/>
              <a:buNone/>
              <a:defRPr b="1">
                <a:solidFill>
                  <a:srgbClr val="EE4D2D"/>
                </a:solidFill>
              </a:defRPr>
            </a:lvl1pPr>
          </a:lstStyle>
          <a:p>
            <a:r>
              <a:rPr lang="zh-CN" altLang="en-US"/>
              <a:t>服务通信</a:t>
            </a:r>
            <a:r>
              <a:rPr lang="en-US" altLang="zh-CN"/>
              <a:t>-ARouteer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545" y="1443355"/>
            <a:ext cx="3067050" cy="44240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890" y="2134870"/>
            <a:ext cx="7564755" cy="25888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98895" y="4723765"/>
            <a:ext cx="3420745" cy="4400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norm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Delivery</a:t>
            </a: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组件对外暴露接口与实现映射关系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83640" y="6017260"/>
            <a:ext cx="2837180" cy="3225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norm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编译时</a:t>
            </a: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ARouter</a:t>
            </a: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生成的类帮助文件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Footer Placeholder 6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Private &amp; Confidential</a:t>
            </a:r>
          </a:p>
        </p:txBody>
      </p:sp>
      <p:sp>
        <p:nvSpPr>
          <p:cNvPr id="381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/>
              <a:t>组件通信框架</a:t>
            </a:r>
            <a:endParaRPr lang="zh-CN"/>
          </a:p>
        </p:txBody>
      </p:sp>
      <p:sp>
        <p:nvSpPr>
          <p:cNvPr id="386" name="Slide Number Placeholder 7"/>
          <p:cNvSpPr txBox="1">
            <a:spLocks noGrp="1"/>
          </p:cNvSpPr>
          <p:nvPr>
            <p:ph type="sldNum" sz="quarter" idx="2"/>
          </p:nvPr>
        </p:nvSpPr>
        <p:spPr>
          <a:xfrm>
            <a:off x="11721216" y="6406785"/>
            <a:ext cx="273656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8" name="Text Placeholder 20"/>
          <p:cNvSpPr>
            <a:spLocks noGrp="1"/>
          </p:cNvSpPr>
          <p:nvPr/>
        </p:nvSpPr>
        <p:spPr>
          <a:xfrm>
            <a:off x="736600" y="904241"/>
            <a:ext cx="5057775" cy="43973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indent="0">
              <a:buClrTx/>
              <a:buSzTx/>
              <a:buNone/>
              <a:defRPr b="1">
                <a:solidFill>
                  <a:srgbClr val="EE4D2D"/>
                </a:solidFill>
              </a:defRPr>
            </a:lvl1pPr>
          </a:lstStyle>
          <a:p>
            <a:r>
              <a:rPr lang="zh-CN" altLang="en-US"/>
              <a:t>服务注册</a:t>
            </a:r>
            <a:r>
              <a:rPr lang="en-US" altLang="zh-CN"/>
              <a:t>-ARouter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9425" y="1754505"/>
            <a:ext cx="6153150" cy="30765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72685" y="5078730"/>
            <a:ext cx="2523490" cy="2654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ARouter</a:t>
            </a: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服务注册动作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Footer Placeholder 6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Private &amp; Confidential</a:t>
            </a:r>
          </a:p>
        </p:txBody>
      </p:sp>
      <p:sp>
        <p:nvSpPr>
          <p:cNvPr id="381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/>
              <a:t>组件通信框架</a:t>
            </a:r>
            <a:endParaRPr lang="zh-CN"/>
          </a:p>
        </p:txBody>
      </p:sp>
      <p:sp>
        <p:nvSpPr>
          <p:cNvPr id="386" name="Slide Number Placeholder 7"/>
          <p:cNvSpPr txBox="1">
            <a:spLocks noGrp="1"/>
          </p:cNvSpPr>
          <p:nvPr>
            <p:ph type="sldNum" sz="quarter" idx="2"/>
          </p:nvPr>
        </p:nvSpPr>
        <p:spPr>
          <a:xfrm>
            <a:off x="11721216" y="6406785"/>
            <a:ext cx="273656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1795" y="1075055"/>
            <a:ext cx="6124575" cy="5215255"/>
          </a:xfrm>
          <a:prstGeom prst="rect">
            <a:avLst/>
          </a:prstGeom>
        </p:spPr>
      </p:pic>
      <p:sp>
        <p:nvSpPr>
          <p:cNvPr id="8" name="Text Placeholder 20"/>
          <p:cNvSpPr>
            <a:spLocks noGrp="1"/>
          </p:cNvSpPr>
          <p:nvPr/>
        </p:nvSpPr>
        <p:spPr>
          <a:xfrm>
            <a:off x="736600" y="904241"/>
            <a:ext cx="5057775" cy="43973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indent="0">
              <a:buClrTx/>
              <a:buSzTx/>
              <a:buNone/>
              <a:defRPr b="1">
                <a:solidFill>
                  <a:srgbClr val="EE4D2D"/>
                </a:solidFill>
              </a:defRPr>
            </a:lvl1pPr>
          </a:lstStyle>
          <a:p>
            <a:r>
              <a:rPr lang="zh-CN"/>
              <a:t>泛化路由通信结构图</a:t>
            </a:r>
            <a:endParaRPr lang="zh-CN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ooter Placeholder 10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Private &amp; Confidential</a:t>
            </a:r>
          </a:p>
        </p:txBody>
      </p:sp>
      <p:sp>
        <p:nvSpPr>
          <p:cNvPr id="123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/>
              <a:t>组件化介绍</a:t>
            </a:r>
            <a:endParaRPr lang="zh-CN"/>
          </a:p>
        </p:txBody>
      </p:sp>
      <p:sp>
        <p:nvSpPr>
          <p:cNvPr id="130" name="Slide Number Placeholder 11"/>
          <p:cNvSpPr txBox="1">
            <a:spLocks noGrp="1"/>
          </p:cNvSpPr>
          <p:nvPr>
            <p:ph type="sldNum" sz="quarter" idx="2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736600" y="855345"/>
            <a:ext cx="1125855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概念</a:t>
            </a:r>
            <a:endParaRPr kumimoji="0" lang="zh-CN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2225" y="1421130"/>
            <a:ext cx="7093585" cy="25457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654675" y="4089400"/>
            <a:ext cx="107569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电容元件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6600" y="4676140"/>
            <a:ext cx="1067054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old" panose="020B0604020202090204" charset="0"/>
                <a:ea typeface="Arial" panose="020B0604020202090204"/>
                <a:cs typeface="Arial" panose="020B0604020202090204"/>
                <a:sym typeface="Arial" panose="020B0604020202090204"/>
              </a:rPr>
              <a:t>组件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（Component）是对数据和方法的简单封装，功能单一，高内聚，并且是业务能划分的最小粒度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6600" y="5262880"/>
            <a:ext cx="1053973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old" panose="020B0604020202090204" charset="0"/>
                <a:ea typeface="Arial" panose="020B0604020202090204"/>
                <a:cs typeface="Arial" panose="020B0604020202090204"/>
                <a:sym typeface="Arial" panose="020B0604020202090204"/>
              </a:rPr>
              <a:t>组件化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就是基于组件可重用的目的上，将一个大的软件系统按照分离关注点的形式，拆分成多个独立的组件，使得整个软件系统也做到电路板一样，是单个或多个组件元件组装而成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ooter Placeholder 10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Private &amp; Confidential</a:t>
            </a:r>
          </a:p>
        </p:txBody>
      </p:sp>
      <p:sp>
        <p:nvSpPr>
          <p:cNvPr id="123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/>
              <a:t>组件化介绍</a:t>
            </a:r>
            <a:endParaRPr lang="zh-CN"/>
          </a:p>
        </p:txBody>
      </p:sp>
      <p:sp>
        <p:nvSpPr>
          <p:cNvPr id="130" name="Slide Number Placeholder 11"/>
          <p:cNvSpPr txBox="1">
            <a:spLocks noGrp="1"/>
          </p:cNvSpPr>
          <p:nvPr>
            <p:ph type="sldNum" sz="quarter" idx="2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736600" y="855345"/>
            <a:ext cx="1125855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传统单一工程</a:t>
            </a:r>
            <a:endParaRPr kumimoji="0" lang="zh-CN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82" name="Content Placeholder 4"/>
          <p:cNvSpPr txBox="1">
            <a:spLocks noGrp="1"/>
          </p:cNvSpPr>
          <p:nvPr>
            <p:ph type="body" sz="quarter" idx="1"/>
          </p:nvPr>
        </p:nvSpPr>
        <p:spPr>
          <a:xfrm>
            <a:off x="791845" y="5097780"/>
            <a:ext cx="5031740" cy="1247140"/>
          </a:xfrm>
          <a:prstGeom prst="rect">
            <a:avLst/>
          </a:prstGeom>
        </p:spPr>
        <p:txBody>
          <a:bodyPr>
            <a:noAutofit/>
          </a:bodyPr>
          <a:p>
            <a:r>
              <a:rPr lang="zh-CN" altLang="en-US" sz="1400">
                <a:ln>
                  <a:noFill/>
                </a:ln>
                <a:effectLst/>
                <a:sym typeface="Arial" panose="020B0604020202090204"/>
              </a:rPr>
              <a:t>对工程的任意修改调试都要编译整个工程，效率十分低下</a:t>
            </a:r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  <a:p>
            <a:r>
              <a:rPr lang="zh-CN" altLang="en-US" sz="1400">
                <a:ln>
                  <a:noFill/>
                </a:ln>
                <a:effectLst/>
                <a:sym typeface="Arial" panose="020B0604020202090204"/>
              </a:rPr>
              <a:t>不利于多人团队协同开发</a:t>
            </a:r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  <a:p>
            <a:r>
              <a:rPr lang="zh-CN" altLang="en-US" sz="1400">
                <a:ln>
                  <a:noFill/>
                </a:ln>
                <a:effectLst/>
                <a:sym typeface="Arial" panose="020B0604020202090204"/>
              </a:rPr>
              <a:t>无法做到功能复用</a:t>
            </a:r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  <a:p>
            <a:r>
              <a:rPr lang="zh-CN" altLang="en-US" sz="1400">
                <a:ln>
                  <a:noFill/>
                </a:ln>
                <a:effectLst/>
                <a:sym typeface="Arial" panose="020B0604020202090204"/>
              </a:rPr>
              <a:t>业务模块间耦合严重</a:t>
            </a:r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845" y="1352550"/>
            <a:ext cx="5715000" cy="36150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125" y="1682115"/>
            <a:ext cx="3230880" cy="30924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404860" y="4912995"/>
            <a:ext cx="1659890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业务模块互相耦合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ooter Placeholder 10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Private &amp; Confidential</a:t>
            </a:r>
          </a:p>
        </p:txBody>
      </p:sp>
      <p:sp>
        <p:nvSpPr>
          <p:cNvPr id="123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/>
              <a:t>组件化介绍</a:t>
            </a:r>
            <a:endParaRPr lang="zh-CN"/>
          </a:p>
        </p:txBody>
      </p:sp>
      <p:sp>
        <p:nvSpPr>
          <p:cNvPr id="130" name="Slide Number Placeholder 11"/>
          <p:cNvSpPr txBox="1">
            <a:spLocks noGrp="1"/>
          </p:cNvSpPr>
          <p:nvPr>
            <p:ph type="sldNum" sz="quarter" idx="2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6" name="文本框 5"/>
          <p:cNvSpPr txBox="1"/>
          <p:nvPr/>
        </p:nvSpPr>
        <p:spPr>
          <a:xfrm>
            <a:off x="736600" y="855345"/>
            <a:ext cx="1125855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模块化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VS </a:t>
            </a:r>
            <a:r>
              <a:rPr kumimoji="0" lang="zh-CN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组件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化</a:t>
            </a:r>
            <a:endParaRPr kumimoji="0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82" name="Content Placeholder 4"/>
          <p:cNvSpPr txBox="1">
            <a:spLocks noGrp="1"/>
          </p:cNvSpPr>
          <p:nvPr>
            <p:ph type="body" sz="quarter" idx="1"/>
          </p:nvPr>
        </p:nvSpPr>
        <p:spPr>
          <a:xfrm>
            <a:off x="937895" y="5720080"/>
            <a:ext cx="4023360" cy="768350"/>
          </a:xfrm>
          <a:prstGeom prst="rect">
            <a:avLst/>
          </a:prstGeom>
        </p:spPr>
        <p:txBody>
          <a:bodyPr>
            <a:noAutofit/>
          </a:bodyPr>
          <a:p>
            <a:r>
              <a:rPr lang="zh-CN" altLang="en-US" sz="1400">
                <a:ln>
                  <a:noFill/>
                </a:ln>
                <a:effectLst/>
                <a:sym typeface="Arial" panose="020B0604020202090204"/>
              </a:rPr>
              <a:t>模块化解决了分而治之的问题</a:t>
            </a:r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  <a:p>
            <a:r>
              <a:rPr lang="zh-CN" altLang="en-US" sz="1400">
                <a:ln>
                  <a:noFill/>
                </a:ln>
                <a:effectLst/>
                <a:sym typeface="Arial" panose="020B0604020202090204"/>
              </a:rPr>
              <a:t>组件化解决了代码复用的问题</a:t>
            </a:r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  <a:p>
            <a:r>
              <a:rPr lang="zh-CN" altLang="en-US" sz="1400">
                <a:ln>
                  <a:noFill/>
                </a:ln>
                <a:effectLst/>
                <a:sym typeface="Arial" panose="020B0604020202090204"/>
              </a:rPr>
              <a:t>模块化是业务导向，组件化是功能导向</a:t>
            </a:r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020" y="1338580"/>
            <a:ext cx="5279390" cy="40144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405" y="1007745"/>
            <a:ext cx="4787900" cy="42881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76475" y="5353050"/>
            <a:ext cx="180784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norm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模块化架构设计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47990" y="5353050"/>
            <a:ext cx="180784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组件化架构设计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ooter Placeholder 10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Private &amp; Confidential</a:t>
            </a:r>
          </a:p>
        </p:txBody>
      </p:sp>
      <p:sp>
        <p:nvSpPr>
          <p:cNvPr id="123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/>
              <a:t>组件化介绍</a:t>
            </a:r>
            <a:endParaRPr lang="zh-CN"/>
          </a:p>
        </p:txBody>
      </p:sp>
      <p:sp>
        <p:nvSpPr>
          <p:cNvPr id="130" name="Slide Number Placeholder 11"/>
          <p:cNvSpPr txBox="1">
            <a:spLocks noGrp="1"/>
          </p:cNvSpPr>
          <p:nvPr>
            <p:ph type="sldNum" sz="quarter" idx="2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382" name="Content Placeholder 4"/>
          <p:cNvSpPr txBox="1">
            <a:spLocks noGrp="1"/>
          </p:cNvSpPr>
          <p:nvPr>
            <p:ph type="body" sz="quarter" idx="1"/>
          </p:nvPr>
        </p:nvSpPr>
        <p:spPr>
          <a:xfrm>
            <a:off x="812165" y="1655445"/>
            <a:ext cx="7000240" cy="2465705"/>
          </a:xfrm>
          <a:prstGeom prst="rect">
            <a:avLst/>
          </a:prstGeom>
        </p:spPr>
        <p:txBody>
          <a:bodyPr>
            <a:noAutofit/>
          </a:bodyPr>
          <a:p>
            <a:r>
              <a:rPr lang="zh-CN" altLang="en-US" sz="1400">
                <a:ln>
                  <a:noFill/>
                </a:ln>
                <a:effectLst/>
                <a:sym typeface="Arial" panose="020B0604020202090204"/>
              </a:rPr>
              <a:t>单独编译，便于开发，提升编译速度</a:t>
            </a:r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  <a:p>
            <a:pPr marL="0" indent="0">
              <a:buNone/>
            </a:pPr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  <a:p>
            <a:r>
              <a:rPr lang="zh-CN" altLang="en-US" sz="1400">
                <a:ln>
                  <a:noFill/>
                </a:ln>
                <a:effectLst/>
                <a:sym typeface="Arial" panose="020B0604020202090204"/>
              </a:rPr>
              <a:t>业务模块解耦，有利于多人团队协作开发</a:t>
            </a:r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  <a:p>
            <a:pPr marL="0" indent="0">
              <a:buNone/>
            </a:pPr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  <a:p>
            <a:r>
              <a:rPr lang="zh-CN" altLang="en-US" sz="1400">
                <a:ln>
                  <a:noFill/>
                </a:ln>
                <a:effectLst/>
                <a:sym typeface="Arial" panose="020B0604020202090204"/>
              </a:rPr>
              <a:t>组件分离，便于维护，提高重用效率</a:t>
            </a:r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  <a:p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  <a:p>
            <a:r>
              <a:rPr lang="zh-CN" altLang="en-US" sz="1400">
                <a:ln>
                  <a:noFill/>
                </a:ln>
                <a:effectLst/>
                <a:sym typeface="Arial" panose="020B0604020202090204"/>
              </a:rPr>
              <a:t>引用的第三方库代码统一管理，避免版本统一，减少引入冗余库</a:t>
            </a:r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  <a:p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  <a:p>
            <a:r>
              <a:rPr lang="zh-CN" altLang="en-US" sz="1400">
                <a:ln>
                  <a:noFill/>
                </a:ln>
                <a:effectLst/>
                <a:sym typeface="Arial" panose="020B0604020202090204"/>
              </a:rPr>
              <a:t>定制项目可按需加载，组件之间可以灵活组建，快速生成不同类型的定制产品</a:t>
            </a:r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  <a:p>
            <a:pPr marL="0" indent="0">
              <a:buNone/>
            </a:pPr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  <a:p>
            <a:r>
              <a:rPr lang="zh-CN" altLang="en-US" sz="1400">
                <a:ln>
                  <a:noFill/>
                </a:ln>
                <a:effectLst/>
                <a:sym typeface="Arial" panose="020B0604020202090204"/>
              </a:rPr>
              <a:t>每个组件有自己独立的版本，可以独立编译、测试、打包和部署</a:t>
            </a:r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6600" y="1054100"/>
            <a:ext cx="15113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组件化优缺点</a:t>
            </a:r>
            <a:endParaRPr kumimoji="0" lang="zh-CN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" name="Content Placeholder 4"/>
          <p:cNvSpPr txBox="1">
            <a:spLocks noGrp="1"/>
          </p:cNvSpPr>
          <p:nvPr/>
        </p:nvSpPr>
        <p:spPr>
          <a:xfrm>
            <a:off x="812165" y="4344035"/>
            <a:ext cx="7000240" cy="14224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 marL="346075" marR="0" indent="-346075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00000"/>
              <a:buFontTx/>
              <a:buChar char="▪"/>
              <a:defRPr sz="1500" b="0" i="0" u="none" strike="noStrike" cap="none" spc="0" baseline="0">
                <a:solidFill>
                  <a:srgbClr val="000000"/>
                </a:solidFill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685800" marR="0" indent="-339725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00000"/>
              <a:buFontTx/>
              <a:buChar char="o"/>
              <a:defRPr sz="1500" b="0" i="0" u="none" strike="noStrike" cap="none" spc="0" baseline="0">
                <a:solidFill>
                  <a:srgbClr val="000000"/>
                </a:solidFill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029970" marR="0" indent="-34417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00000"/>
              <a:buFontTx/>
              <a:buChar char="•"/>
              <a:defRPr sz="1500" b="0" i="0" u="none" strike="noStrike" cap="none" spc="0" baseline="0">
                <a:solidFill>
                  <a:srgbClr val="000000"/>
                </a:solidFill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1371600" marR="0" indent="-3429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00000"/>
              <a:buFontTx/>
              <a:buChar char="•"/>
              <a:defRPr sz="1500" b="0" i="0" u="none" strike="noStrike" cap="none" spc="0" baseline="0">
                <a:solidFill>
                  <a:srgbClr val="000000"/>
                </a:solidFill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1717675" marR="0" indent="-346075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00000"/>
              <a:buFontTx/>
              <a:buChar char="•"/>
              <a:defRPr sz="1500" b="0" i="0" u="none" strike="noStrike" cap="none" spc="0" baseline="0">
                <a:solidFill>
                  <a:srgbClr val="000000"/>
                </a:solidFill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2514600" marR="0" indent="-228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00000"/>
              <a:buFontTx/>
              <a:buChar char="•"/>
              <a:defRPr sz="1800" b="0" i="0" u="none" strike="noStrike" cap="none" spc="0" baseline="0">
                <a:solidFill>
                  <a:srgbClr val="000000"/>
                </a:solidFill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2971800" marR="0" indent="-228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00000"/>
              <a:buFontTx/>
              <a:buChar char="•"/>
              <a:defRPr sz="1800" b="0" i="0" u="none" strike="noStrike" cap="none" spc="0" baseline="0">
                <a:solidFill>
                  <a:srgbClr val="000000"/>
                </a:solidFill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3429000" marR="0" indent="-228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00000"/>
              <a:buFontTx/>
              <a:buChar char="•"/>
              <a:defRPr sz="1800" b="0" i="0" u="none" strike="noStrike" cap="none" spc="0" baseline="0">
                <a:solidFill>
                  <a:srgbClr val="000000"/>
                </a:solidFill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3886200" marR="0" indent="-228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00000"/>
              <a:buFontTx/>
              <a:buChar char="•"/>
              <a:defRPr sz="1800" b="0" i="0" u="none" strike="noStrike" cap="none" spc="0" baseline="0">
                <a:solidFill>
                  <a:srgbClr val="000000"/>
                </a:solidFill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r>
              <a:rPr lang="zh-CN" altLang="en-US" sz="1400">
                <a:ln>
                  <a:noFill/>
                </a:ln>
                <a:effectLst/>
                <a:sym typeface="Arial" panose="020B0604020202090204"/>
              </a:rPr>
              <a:t>组件化开发前期可能要花费更多的时间来进行模块拆分</a:t>
            </a:r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  <a:p>
            <a:pPr marL="0" indent="0">
              <a:buNone/>
            </a:pPr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  <a:p>
            <a:r>
              <a:rPr lang="zh-CN" altLang="en-US" sz="1400">
                <a:ln>
                  <a:noFill/>
                </a:ln>
                <a:effectLst/>
                <a:sym typeface="Arial" panose="020B0604020202090204"/>
              </a:rPr>
              <a:t>小项目没必要组件化开发</a:t>
            </a:r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  <a:p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  <a:p>
            <a:r>
              <a:rPr lang="zh-CN" altLang="en-US" sz="1400">
                <a:ln>
                  <a:noFill/>
                </a:ln>
                <a:effectLst/>
                <a:sym typeface="Arial" panose="020B0604020202090204"/>
              </a:rPr>
              <a:t>组件化可能会带来更多重复的代码</a:t>
            </a:r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  <a:p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  <a:p>
            <a:r>
              <a:rPr lang="zh-CN" altLang="en-US" sz="1400">
                <a:ln>
                  <a:noFill/>
                </a:ln>
                <a:effectLst/>
                <a:sym typeface="Arial" panose="020B0604020202090204"/>
              </a:rPr>
              <a:t>组件化需要良好的架构设计，包括怎么拆分业务，组件之间怎么通信等等</a:t>
            </a:r>
            <a:endParaRPr lang="zh-CN" altLang="en-US" sz="1400">
              <a:ln>
                <a:noFill/>
              </a:ln>
              <a:effectLst/>
              <a:sym typeface="Arial" panose="020B0604020202090204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761365" y="4192270"/>
            <a:ext cx="111372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ooter Placeholder 19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Private &amp; Confidential</a:t>
            </a:r>
          </a:p>
        </p:txBody>
      </p:sp>
      <p:sp>
        <p:nvSpPr>
          <p:cNvPr id="141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ym typeface="+mn-ea"/>
              </a:rPr>
              <a:t>Android</a:t>
            </a:r>
            <a:r>
              <a:rPr lang="zh-CN" altLang="en-US">
                <a:sym typeface="+mn-ea"/>
              </a:rPr>
              <a:t>组件化开发与实践</a:t>
            </a:r>
            <a:endParaRPr lang="zh-CN" altLang="en-US">
              <a:sym typeface="+mn-ea"/>
            </a:endParaRPr>
          </a:p>
        </p:txBody>
      </p:sp>
      <p:sp>
        <p:nvSpPr>
          <p:cNvPr id="142" name="Rectangle 5"/>
          <p:cNvSpPr/>
          <p:nvPr/>
        </p:nvSpPr>
        <p:spPr>
          <a:xfrm>
            <a:off x="1724296" y="2200448"/>
            <a:ext cx="5874685" cy="488082"/>
          </a:xfrm>
          <a:prstGeom prst="rect">
            <a:avLst/>
          </a:prstGeom>
          <a:solidFill>
            <a:srgbClr val="EE4D2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3" name="TextBox 6"/>
          <p:cNvSpPr txBox="1"/>
          <p:nvPr/>
        </p:nvSpPr>
        <p:spPr>
          <a:xfrm>
            <a:off x="2121955" y="1651869"/>
            <a:ext cx="415129" cy="48620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 b="1"/>
            </a:lvl1pPr>
          </a:lstStyle>
          <a:p>
            <a:r>
              <a:t>1</a:t>
            </a:r>
          </a:p>
        </p:txBody>
      </p:sp>
      <p:sp>
        <p:nvSpPr>
          <p:cNvPr id="144" name="TextBox 7"/>
          <p:cNvSpPr txBox="1"/>
          <p:nvPr/>
        </p:nvSpPr>
        <p:spPr>
          <a:xfrm>
            <a:off x="2773356" y="1711971"/>
            <a:ext cx="3676410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 lang="zh-CN">
                <a:sym typeface="+mn-ea"/>
              </a:rPr>
              <a:t>组件化介绍</a:t>
            </a:r>
            <a:endParaRPr lang="zh-CN">
              <a:sym typeface="+mn-ea"/>
            </a:endParaRPr>
          </a:p>
        </p:txBody>
      </p:sp>
      <p:sp>
        <p:nvSpPr>
          <p:cNvPr id="145" name="TextBox 8"/>
          <p:cNvSpPr txBox="1"/>
          <p:nvPr/>
        </p:nvSpPr>
        <p:spPr>
          <a:xfrm>
            <a:off x="2121955" y="2155897"/>
            <a:ext cx="415129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46" name="TextBox 9"/>
          <p:cNvSpPr txBox="1"/>
          <p:nvPr/>
        </p:nvSpPr>
        <p:spPr>
          <a:xfrm>
            <a:off x="2773356" y="2200052"/>
            <a:ext cx="3676410" cy="8299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rPr lang="zh-CN">
                <a:sym typeface="+mn-ea"/>
              </a:rPr>
              <a:t>组件分层设计思想</a:t>
            </a:r>
            <a:endParaRPr lang="zh-CN"/>
          </a:p>
          <a:p/>
        </p:txBody>
      </p:sp>
      <p:sp>
        <p:nvSpPr>
          <p:cNvPr id="147" name="TextBox 10"/>
          <p:cNvSpPr txBox="1"/>
          <p:nvPr/>
        </p:nvSpPr>
        <p:spPr>
          <a:xfrm>
            <a:off x="2121955" y="2659924"/>
            <a:ext cx="415129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 b="1"/>
            </a:lvl1pPr>
          </a:lstStyle>
          <a:p>
            <a:r>
              <a:t>3</a:t>
            </a:r>
          </a:p>
        </p:txBody>
      </p:sp>
      <p:sp>
        <p:nvSpPr>
          <p:cNvPr id="148" name="TextBox 11"/>
          <p:cNvSpPr txBox="1"/>
          <p:nvPr/>
        </p:nvSpPr>
        <p:spPr>
          <a:xfrm>
            <a:off x="2773357" y="2666162"/>
            <a:ext cx="4779903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 lang="en-US" altLang="zh-CN">
                <a:sym typeface="+mn-ea"/>
              </a:rPr>
              <a:t>IOC</a:t>
            </a:r>
            <a:endParaRPr lang="en-US" altLang="zh-CN">
              <a:sym typeface="+mn-ea"/>
            </a:endParaRPr>
          </a:p>
        </p:txBody>
      </p:sp>
      <p:sp>
        <p:nvSpPr>
          <p:cNvPr id="149" name="TextBox 12"/>
          <p:cNvSpPr txBox="1"/>
          <p:nvPr/>
        </p:nvSpPr>
        <p:spPr>
          <a:xfrm>
            <a:off x="2121955" y="3163951"/>
            <a:ext cx="415129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 b="1"/>
            </a:lvl1pPr>
          </a:lstStyle>
          <a:p>
            <a:r>
              <a:t>4</a:t>
            </a:r>
          </a:p>
        </p:txBody>
      </p:sp>
      <p:sp>
        <p:nvSpPr>
          <p:cNvPr id="150" name="TextBox 13"/>
          <p:cNvSpPr txBox="1"/>
          <p:nvPr/>
        </p:nvSpPr>
        <p:spPr>
          <a:xfrm>
            <a:off x="2773355" y="3154242"/>
            <a:ext cx="4401532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rPr lang="zh-CN" altLang="en-US">
                <a:sym typeface="+mn-ea"/>
              </a:rPr>
              <a:t>组件通信框架</a:t>
            </a:r>
            <a:endParaRPr lang="zh-CN" altLang="en-US">
              <a:sym typeface="+mn-ea"/>
            </a:endParaRPr>
          </a:p>
        </p:txBody>
      </p:sp>
      <p:sp>
        <p:nvSpPr>
          <p:cNvPr id="153" name="Slide Number Placeholder 20"/>
          <p:cNvSpPr txBox="1">
            <a:spLocks noGrp="1"/>
          </p:cNvSpPr>
          <p:nvPr>
            <p:ph type="sldNum" sz="quarter" idx="2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ooter Placeholder 22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Private &amp; Confidential</a:t>
            </a:r>
          </a:p>
        </p:txBody>
      </p:sp>
      <p:sp>
        <p:nvSpPr>
          <p:cNvPr id="156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/>
              <a:t>组件分层设计思想</a:t>
            </a:r>
            <a:endParaRPr lang="zh-CN"/>
          </a:p>
        </p:txBody>
      </p:sp>
      <p:sp>
        <p:nvSpPr>
          <p:cNvPr id="163" name="Slide Number Placeholder 23"/>
          <p:cNvSpPr txBox="1">
            <a:spLocks noGrp="1"/>
          </p:cNvSpPr>
          <p:nvPr>
            <p:ph type="sldNum" sz="quarter" idx="2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600" y="1376045"/>
            <a:ext cx="4657725" cy="41052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14035" y="1792605"/>
            <a:ext cx="7520305" cy="797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 Bold" panose="020B0604020202090204" charset="0"/>
                <a:ea typeface="Arial" panose="020B0604020202090204"/>
                <a:cs typeface="Arial" panose="020B0604020202090204"/>
                <a:sym typeface="Arial" panose="020B0604020202090204"/>
              </a:rPr>
              <a:t>应用层</a:t>
            </a: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： APP 相当于模块，一个具体的业务模块会按需引用不同的组件，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最终实现业务功能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如果有多个业务模块，各自按需引用组件，最后将各个模块统筹输出 APP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599430" y="2880360"/>
            <a:ext cx="5514975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接连接符 8"/>
          <p:cNvCxnSpPr/>
          <p:nvPr/>
        </p:nvCxnSpPr>
        <p:spPr>
          <a:xfrm>
            <a:off x="5599430" y="4222750"/>
            <a:ext cx="5362575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文本框 9"/>
          <p:cNvSpPr txBox="1"/>
          <p:nvPr/>
        </p:nvSpPr>
        <p:spPr>
          <a:xfrm>
            <a:off x="5614035" y="4553585"/>
            <a:ext cx="4179570" cy="5822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>
                <a:solidFill>
                  <a:srgbClr val="0070C0"/>
                </a:solidFill>
                <a:latin typeface="Arial Bold" panose="020B0604020202090204" charset="0"/>
                <a:sym typeface="Arial" panose="020B0604020202090204"/>
              </a:rPr>
              <a:t>基础层</a:t>
            </a:r>
            <a:r>
              <a:rPr lang="zh-CN" altLang="en-US" sz="1400">
                <a:sym typeface="Arial" panose="020B0604020202090204"/>
              </a:rPr>
              <a:t>： 一些基础库以及对基础库的封装，</a:t>
            </a:r>
            <a:endParaRPr lang="zh-CN" altLang="en-US" sz="1400"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ym typeface="Arial" panose="020B0604020202090204"/>
              </a:rPr>
              <a:t>比如常用的图片加载，网络请求，数据存储操作等等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14035" y="3449955"/>
            <a:ext cx="473900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>
                <a:solidFill>
                  <a:srgbClr val="0070C0"/>
                </a:solidFill>
                <a:latin typeface="Arial Bold" panose="020B0604020202090204" charset="0"/>
                <a:sym typeface="Arial" panose="020B0604020202090204"/>
              </a:rPr>
              <a:t>组件层</a:t>
            </a:r>
            <a:r>
              <a:rPr lang="zh-CN" altLang="en-US" sz="1400">
                <a:sym typeface="Arial" panose="020B0604020202090204"/>
              </a:rPr>
              <a:t>： 包含一些简单的功能组件，比如视频，支付等等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6600" y="855345"/>
            <a:ext cx="1125855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一个基础的组件化架构图</a:t>
            </a:r>
            <a:endParaRPr kumimoji="0" lang="zh-CN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ooter Placeholder 22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Private &amp; Confidential</a:t>
            </a:r>
          </a:p>
        </p:txBody>
      </p:sp>
      <p:sp>
        <p:nvSpPr>
          <p:cNvPr id="156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/>
              <a:t>组件分层设计思想</a:t>
            </a:r>
            <a:endParaRPr lang="zh-CN"/>
          </a:p>
        </p:txBody>
      </p:sp>
      <p:sp>
        <p:nvSpPr>
          <p:cNvPr id="163" name="Slide Number Placeholder 23"/>
          <p:cNvSpPr txBox="1">
            <a:spLocks noGrp="1"/>
          </p:cNvSpPr>
          <p:nvPr>
            <p:ph type="sldNum" sz="quarter" idx="2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2" name="文本框 1"/>
          <p:cNvSpPr txBox="1"/>
          <p:nvPr/>
        </p:nvSpPr>
        <p:spPr>
          <a:xfrm>
            <a:off x="736600" y="855345"/>
            <a:ext cx="1125855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常规组件化架构图</a:t>
            </a:r>
            <a:endParaRPr kumimoji="0" lang="zh-CN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555" y="1222375"/>
            <a:ext cx="6425565" cy="51555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52590" y="1616075"/>
            <a:ext cx="4566285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壳工程依赖需要集成的业务组件，根据需要集成业务组件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52590" y="2315210"/>
            <a:ext cx="5350510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核心管理组件：主要包括路由服务组件、组件生命周期管理组件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52590" y="2720340"/>
            <a:ext cx="518922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常规业务组件：按照功能模块划分业务组件，例如注册登录、用户个人中心、APP的首页模块等。每个业务组件都是一个小的APP，可以单独编译，单独打包成APK在手机上运行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52590" y="4190365"/>
            <a:ext cx="3790950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对一些系统通用的业务能力进行封装的组件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752590" y="5520055"/>
            <a:ext cx="5052695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与业务逻辑无关的基础组件，这些组件是一些通用的工具组件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90204"/>
            <a:ea typeface="Arial" panose="020B0604020202090204"/>
            <a:cs typeface="Arial" panose="020B0604020202090204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norm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90204"/>
            <a:ea typeface="Arial" panose="020B0604020202090204"/>
            <a:cs typeface="Arial" panose="020B0604020202090204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90204"/>
            <a:ea typeface="Arial" panose="020B0604020202090204"/>
            <a:cs typeface="Arial" panose="020B0604020202090204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norm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90204"/>
            <a:ea typeface="Arial" panose="020B0604020202090204"/>
            <a:cs typeface="Arial" panose="020B0604020202090204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2793</Words>
  <Application>WPS 演示</Application>
  <PresentationFormat>Widescreen</PresentationFormat>
  <Paragraphs>406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Arial</vt:lpstr>
      <vt:lpstr>方正书宋_GBK</vt:lpstr>
      <vt:lpstr>Wingdings</vt:lpstr>
      <vt:lpstr>Arial</vt:lpstr>
      <vt:lpstr>Calibri</vt:lpstr>
      <vt:lpstr>Helvetica Neue</vt:lpstr>
      <vt:lpstr>Arial Bold</vt:lpstr>
      <vt:lpstr>宋体</vt:lpstr>
      <vt:lpstr>汉仪书宋二KW</vt:lpstr>
      <vt:lpstr>微软雅黑</vt:lpstr>
      <vt:lpstr>汉仪旗黑</vt:lpstr>
      <vt:lpstr>Arial Unicode MS</vt:lpstr>
      <vt:lpstr>宋体-简</vt:lpstr>
      <vt:lpstr>Helvetica</vt:lpstr>
      <vt:lpstr>Office Theme</vt:lpstr>
      <vt:lpstr>SCA内部分享 Android组件化开发与实践</vt:lpstr>
      <vt:lpstr>Android组件化开发与实践</vt:lpstr>
      <vt:lpstr>组件化介绍</vt:lpstr>
      <vt:lpstr>组件化介绍</vt:lpstr>
      <vt:lpstr>组件化介绍</vt:lpstr>
      <vt:lpstr>组件化介绍</vt:lpstr>
      <vt:lpstr>Android组件化开发与实践</vt:lpstr>
      <vt:lpstr>组件分层设计思想</vt:lpstr>
      <vt:lpstr>组件分层设计思想</vt:lpstr>
      <vt:lpstr>组件分层设计思想</vt:lpstr>
      <vt:lpstr>组件分层设计思想</vt:lpstr>
      <vt:lpstr>组件分层设计思想</vt:lpstr>
      <vt:lpstr>组件分层设计思想</vt:lpstr>
      <vt:lpstr>Shopee PowerPoint Structure and Elements</vt:lpstr>
      <vt:lpstr>IOC</vt:lpstr>
      <vt:lpstr>IOC</vt:lpstr>
      <vt:lpstr>IOC</vt:lpstr>
      <vt:lpstr>IOC</vt:lpstr>
      <vt:lpstr>IOC</vt:lpstr>
      <vt:lpstr>IOC</vt:lpstr>
      <vt:lpstr>IOC</vt:lpstr>
      <vt:lpstr>IOC</vt:lpstr>
      <vt:lpstr>Shopee PowerPoint Structure and Elements</vt:lpstr>
      <vt:lpstr>组件通信框架</vt:lpstr>
      <vt:lpstr>组件通信框架</vt:lpstr>
      <vt:lpstr>组件通信框架</vt:lpstr>
      <vt:lpstr>组件通信框架</vt:lpstr>
      <vt:lpstr>组件通信框架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Shopee PowerPoint Communications</dc:title>
  <dc:creator/>
  <cp:lastModifiedBy>zhi.xiao</cp:lastModifiedBy>
  <cp:revision>100</cp:revision>
  <dcterms:created xsi:type="dcterms:W3CDTF">2021-09-16T09:20:23Z</dcterms:created>
  <dcterms:modified xsi:type="dcterms:W3CDTF">2021-09-16T09:20:23Z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2052-3.9.0.6159</vt:lpwstr>
  </property>
</Properties>
</file>